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59" r:id="rId4"/>
    <p:sldId id="260" r:id="rId5"/>
    <p:sldId id="263" r:id="rId6"/>
    <p:sldId id="264" r:id="rId7"/>
    <p:sldId id="268" r:id="rId8"/>
    <p:sldId id="265" r:id="rId9"/>
    <p:sldId id="270" r:id="rId10"/>
    <p:sldId id="269" r:id="rId11"/>
    <p:sldId id="277" r:id="rId12"/>
    <p:sldId id="271" r:id="rId13"/>
    <p:sldId id="261" r:id="rId14"/>
    <p:sldId id="262" r:id="rId15"/>
    <p:sldId id="278" r:id="rId16"/>
    <p:sldId id="273" r:id="rId17"/>
    <p:sldId id="28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25"/>
  </p:normalViewPr>
  <p:slideViewPr>
    <p:cSldViewPr snapToGrid="0" snapToObjects="1">
      <p:cViewPr varScale="1">
        <p:scale>
          <a:sx n="76" d="100"/>
          <a:sy n="76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38951598808287E-2"/>
          <c:y val="2.228666511801719E-2"/>
          <c:w val="0.921289027795542"/>
          <c:h val="0.7549706411221800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Drogbrott, p=.21.</c:v>
                </c:pt>
              </c:strCache>
            </c:strRef>
          </c:tx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Före</c:v>
                </c:pt>
                <c:pt idx="1">
                  <c:v>6 månader</c:v>
                </c:pt>
                <c:pt idx="2">
                  <c:v>Efter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14.02</c:v>
                </c:pt>
                <c:pt idx="1">
                  <c:v>10.44</c:v>
                </c:pt>
                <c:pt idx="2">
                  <c:v>7.78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56-3C48-8861-5390F0E788B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Självskadebeteende, p=.00.</c:v>
                </c:pt>
              </c:strCache>
            </c:strRef>
          </c:tx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Före</c:v>
                </c:pt>
                <c:pt idx="1">
                  <c:v>6 månader</c:v>
                </c:pt>
                <c:pt idx="2">
                  <c:v>Efter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11.05</c:v>
                </c:pt>
                <c:pt idx="1">
                  <c:v>6.08</c:v>
                </c:pt>
                <c:pt idx="2">
                  <c:v>3.35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56-3C48-8861-5390F0E788B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Egendomsbrott, p=.04.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Före</c:v>
                </c:pt>
                <c:pt idx="1">
                  <c:v>6 månader</c:v>
                </c:pt>
                <c:pt idx="2">
                  <c:v>Efter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10.98</c:v>
                </c:pt>
                <c:pt idx="1">
                  <c:v>4.5599999999999996</c:v>
                </c:pt>
                <c:pt idx="2">
                  <c:v>1.89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56-3C48-8861-5390F0E788B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Våldsbrott, p=.03.</c:v>
                </c:pt>
              </c:strCache>
            </c:strRef>
          </c:tx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Före</c:v>
                </c:pt>
                <c:pt idx="1">
                  <c:v>6 månader</c:v>
                </c:pt>
                <c:pt idx="2">
                  <c:v>Efter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1.81</c:v>
                </c:pt>
                <c:pt idx="1">
                  <c:v>1.1299999999999999</c:v>
                </c:pt>
                <c:pt idx="2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56-3C48-8861-5390F0E78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162232"/>
        <c:axId val="2123570280"/>
      </c:lineChart>
      <c:catAx>
        <c:axId val="2093162232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123570280"/>
        <c:crosses val="autoZero"/>
        <c:auto val="1"/>
        <c:lblAlgn val="ctr"/>
        <c:lblOffset val="100"/>
        <c:noMultiLvlLbl val="0"/>
      </c:catAx>
      <c:valAx>
        <c:axId val="2123570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9316223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68629101836576145"/>
          <c:y val="6.5321960111427947E-3"/>
          <c:w val="0.30984246699861601"/>
          <c:h val="0.46180311241137817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180168236441E-2"/>
          <c:y val="6.14511935712597E-2"/>
          <c:w val="0.90377097581356902"/>
          <c:h val="0.8187982588208140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Andra destruktiva beteenden, p=&lt;.01.</c:v>
                </c:pt>
              </c:strCache>
            </c:strRef>
          </c:tx>
          <c:marker>
            <c:symbol val="none"/>
          </c:marker>
          <c:cat>
            <c:strRef>
              <c:f>Blad1!$A$2:$A$57</c:f>
              <c:strCache>
                <c:ptCount val="56"/>
                <c:pt idx="0">
                  <c:v>-4</c:v>
                </c:pt>
                <c:pt idx="4">
                  <c:v>Start</c:v>
                </c:pt>
                <c:pt idx="55">
                  <c:v>52</c:v>
                </c:pt>
              </c:strCache>
            </c:strRef>
          </c:cat>
          <c:val>
            <c:numRef>
              <c:f>Blad1!$B$2:$B$57</c:f>
              <c:numCache>
                <c:formatCode>General</c:formatCode>
                <c:ptCount val="56"/>
                <c:pt idx="0">
                  <c:v>1.7278</c:v>
                </c:pt>
                <c:pt idx="1">
                  <c:v>1.7324999999999999</c:v>
                </c:pt>
                <c:pt idx="2">
                  <c:v>1.7373000000000001</c:v>
                </c:pt>
                <c:pt idx="3">
                  <c:v>1.7422</c:v>
                </c:pt>
                <c:pt idx="4">
                  <c:v>1.7471000000000001</c:v>
                </c:pt>
                <c:pt idx="5">
                  <c:v>1.6980999999999999</c:v>
                </c:pt>
                <c:pt idx="6">
                  <c:v>1.6505000000000001</c:v>
                </c:pt>
                <c:pt idx="7">
                  <c:v>1.6043000000000001</c:v>
                </c:pt>
                <c:pt idx="8">
                  <c:v>1.5592999999999999</c:v>
                </c:pt>
                <c:pt idx="9">
                  <c:v>1.5156000000000001</c:v>
                </c:pt>
                <c:pt idx="10">
                  <c:v>1.4731000000000001</c:v>
                </c:pt>
                <c:pt idx="11">
                  <c:v>1.4318</c:v>
                </c:pt>
                <c:pt idx="12">
                  <c:v>1.3916999999999999</c:v>
                </c:pt>
                <c:pt idx="13">
                  <c:v>1.3526</c:v>
                </c:pt>
                <c:pt idx="14">
                  <c:v>1.3147</c:v>
                </c:pt>
                <c:pt idx="15">
                  <c:v>1.2779</c:v>
                </c:pt>
                <c:pt idx="16">
                  <c:v>1.242</c:v>
                </c:pt>
                <c:pt idx="17">
                  <c:v>1.2072000000000001</c:v>
                </c:pt>
                <c:pt idx="18">
                  <c:v>1.1734</c:v>
                </c:pt>
                <c:pt idx="19">
                  <c:v>1.1405000000000001</c:v>
                </c:pt>
                <c:pt idx="20">
                  <c:v>1.1085</c:v>
                </c:pt>
                <c:pt idx="21">
                  <c:v>1.0773999999999999</c:v>
                </c:pt>
                <c:pt idx="22">
                  <c:v>1.0471999999999999</c:v>
                </c:pt>
                <c:pt idx="23">
                  <c:v>1.0179</c:v>
                </c:pt>
                <c:pt idx="24">
                  <c:v>0.98929999999999996</c:v>
                </c:pt>
                <c:pt idx="25">
                  <c:v>0.96160000000000001</c:v>
                </c:pt>
                <c:pt idx="26">
                  <c:v>0.93459999999999999</c:v>
                </c:pt>
                <c:pt idx="27">
                  <c:v>0.90839999999999999</c:v>
                </c:pt>
                <c:pt idx="28">
                  <c:v>0.88300000000000001</c:v>
                </c:pt>
                <c:pt idx="29">
                  <c:v>0.85819999999999996</c:v>
                </c:pt>
                <c:pt idx="30">
                  <c:v>0.83420000000000005</c:v>
                </c:pt>
                <c:pt idx="31">
                  <c:v>0.81079999999999997</c:v>
                </c:pt>
                <c:pt idx="32">
                  <c:v>0.78800000000000003</c:v>
                </c:pt>
                <c:pt idx="33">
                  <c:v>0.76590000000000003</c:v>
                </c:pt>
                <c:pt idx="34">
                  <c:v>0.74450000000000005</c:v>
                </c:pt>
                <c:pt idx="35">
                  <c:v>0.72360000000000002</c:v>
                </c:pt>
                <c:pt idx="36">
                  <c:v>0.70330000000000004</c:v>
                </c:pt>
                <c:pt idx="37">
                  <c:v>0.68359999999999999</c:v>
                </c:pt>
                <c:pt idx="38">
                  <c:v>0.66439999999999999</c:v>
                </c:pt>
                <c:pt idx="39">
                  <c:v>0.64580000000000004</c:v>
                </c:pt>
                <c:pt idx="40">
                  <c:v>0.62770000000000004</c:v>
                </c:pt>
                <c:pt idx="41">
                  <c:v>0.61009999999999998</c:v>
                </c:pt>
                <c:pt idx="42">
                  <c:v>0.59299999999999997</c:v>
                </c:pt>
                <c:pt idx="43">
                  <c:v>0.57640000000000002</c:v>
                </c:pt>
                <c:pt idx="44">
                  <c:v>0.56020000000000003</c:v>
                </c:pt>
                <c:pt idx="45">
                  <c:v>0.54449999999999998</c:v>
                </c:pt>
                <c:pt idx="46">
                  <c:v>0.52929999999999999</c:v>
                </c:pt>
                <c:pt idx="47">
                  <c:v>0.51439999999999997</c:v>
                </c:pt>
                <c:pt idx="48">
                  <c:v>0.5</c:v>
                </c:pt>
                <c:pt idx="49">
                  <c:v>0.48599999999999999</c:v>
                </c:pt>
                <c:pt idx="50">
                  <c:v>0.47239999999999999</c:v>
                </c:pt>
                <c:pt idx="51">
                  <c:v>0.45910000000000001</c:v>
                </c:pt>
                <c:pt idx="52">
                  <c:v>0.44619999999999999</c:v>
                </c:pt>
                <c:pt idx="53">
                  <c:v>0.43369999999999997</c:v>
                </c:pt>
                <c:pt idx="54">
                  <c:v>0.42159999999999997</c:v>
                </c:pt>
                <c:pt idx="55">
                  <c:v>0.4098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77-3947-B3CE-99561CE29D4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Alkohol, p=.32.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Blad1!$A$2:$A$57</c:f>
              <c:strCache>
                <c:ptCount val="56"/>
                <c:pt idx="0">
                  <c:v>-4</c:v>
                </c:pt>
                <c:pt idx="4">
                  <c:v>Start</c:v>
                </c:pt>
                <c:pt idx="55">
                  <c:v>52</c:v>
                </c:pt>
              </c:strCache>
            </c:strRef>
          </c:cat>
          <c:val>
            <c:numRef>
              <c:f>Blad1!$C$2:$C$57</c:f>
              <c:numCache>
                <c:formatCode>General</c:formatCode>
                <c:ptCount val="56"/>
                <c:pt idx="0">
                  <c:v>1.0804</c:v>
                </c:pt>
                <c:pt idx="1">
                  <c:v>1.0656000000000001</c:v>
                </c:pt>
                <c:pt idx="2">
                  <c:v>1.0509999999999999</c:v>
                </c:pt>
                <c:pt idx="3">
                  <c:v>1.0366</c:v>
                </c:pt>
                <c:pt idx="4">
                  <c:v>1.0223</c:v>
                </c:pt>
                <c:pt idx="5">
                  <c:v>1.0149999999999999</c:v>
                </c:pt>
                <c:pt idx="6">
                  <c:v>1.0078</c:v>
                </c:pt>
                <c:pt idx="7">
                  <c:v>1.0004999999999999</c:v>
                </c:pt>
                <c:pt idx="8">
                  <c:v>0.99339999999999995</c:v>
                </c:pt>
                <c:pt idx="9">
                  <c:v>0.98629999999999995</c:v>
                </c:pt>
                <c:pt idx="10">
                  <c:v>0.97919999999999996</c:v>
                </c:pt>
                <c:pt idx="11">
                  <c:v>0.97219999999999995</c:v>
                </c:pt>
                <c:pt idx="12">
                  <c:v>0.96530000000000005</c:v>
                </c:pt>
                <c:pt idx="13">
                  <c:v>0.95840000000000003</c:v>
                </c:pt>
                <c:pt idx="14">
                  <c:v>0.95150000000000001</c:v>
                </c:pt>
                <c:pt idx="15">
                  <c:v>0.94469999999999998</c:v>
                </c:pt>
                <c:pt idx="16">
                  <c:v>0.93799999999999994</c:v>
                </c:pt>
                <c:pt idx="17">
                  <c:v>0.93120000000000003</c:v>
                </c:pt>
                <c:pt idx="18">
                  <c:v>0.92459999999999998</c:v>
                </c:pt>
                <c:pt idx="19">
                  <c:v>0.91800000000000004</c:v>
                </c:pt>
                <c:pt idx="20">
                  <c:v>0.91139999999999999</c:v>
                </c:pt>
                <c:pt idx="21">
                  <c:v>0.90490000000000004</c:v>
                </c:pt>
                <c:pt idx="22">
                  <c:v>0.89839999999999998</c:v>
                </c:pt>
                <c:pt idx="23">
                  <c:v>0.89200000000000002</c:v>
                </c:pt>
                <c:pt idx="24">
                  <c:v>0.88560000000000005</c:v>
                </c:pt>
                <c:pt idx="25">
                  <c:v>0.87929999999999997</c:v>
                </c:pt>
                <c:pt idx="26">
                  <c:v>0.873</c:v>
                </c:pt>
                <c:pt idx="27">
                  <c:v>0.86680000000000001</c:v>
                </c:pt>
                <c:pt idx="28">
                  <c:v>0.86060000000000003</c:v>
                </c:pt>
                <c:pt idx="29">
                  <c:v>0.85440000000000005</c:v>
                </c:pt>
                <c:pt idx="30">
                  <c:v>0.84830000000000005</c:v>
                </c:pt>
                <c:pt idx="31">
                  <c:v>0.84219999999999995</c:v>
                </c:pt>
                <c:pt idx="32">
                  <c:v>0.83620000000000005</c:v>
                </c:pt>
                <c:pt idx="33">
                  <c:v>0.83020000000000005</c:v>
                </c:pt>
                <c:pt idx="34">
                  <c:v>0.82430000000000003</c:v>
                </c:pt>
                <c:pt idx="35">
                  <c:v>0.81840000000000002</c:v>
                </c:pt>
                <c:pt idx="36">
                  <c:v>0.8125</c:v>
                </c:pt>
                <c:pt idx="37">
                  <c:v>0.80669999999999997</c:v>
                </c:pt>
                <c:pt idx="38">
                  <c:v>0.80100000000000005</c:v>
                </c:pt>
                <c:pt idx="39">
                  <c:v>0.79520000000000002</c:v>
                </c:pt>
                <c:pt idx="40">
                  <c:v>0.78949999999999998</c:v>
                </c:pt>
                <c:pt idx="41">
                  <c:v>0.78390000000000004</c:v>
                </c:pt>
                <c:pt idx="42">
                  <c:v>0.77829999999999999</c:v>
                </c:pt>
                <c:pt idx="43">
                  <c:v>0.77270000000000005</c:v>
                </c:pt>
                <c:pt idx="44">
                  <c:v>0.76719999999999999</c:v>
                </c:pt>
                <c:pt idx="45">
                  <c:v>0.76170000000000004</c:v>
                </c:pt>
                <c:pt idx="46">
                  <c:v>0.75629999999999997</c:v>
                </c:pt>
                <c:pt idx="47">
                  <c:v>0.75080000000000002</c:v>
                </c:pt>
                <c:pt idx="48">
                  <c:v>0.74550000000000005</c:v>
                </c:pt>
                <c:pt idx="49">
                  <c:v>0.74009999999999998</c:v>
                </c:pt>
                <c:pt idx="50">
                  <c:v>0.7349</c:v>
                </c:pt>
                <c:pt idx="51">
                  <c:v>0.72960000000000003</c:v>
                </c:pt>
                <c:pt idx="52">
                  <c:v>0.72440000000000004</c:v>
                </c:pt>
                <c:pt idx="53">
                  <c:v>0.71919999999999995</c:v>
                </c:pt>
                <c:pt idx="54">
                  <c:v>0.71409999999999996</c:v>
                </c:pt>
                <c:pt idx="55">
                  <c:v>0.70889999999999997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77-3947-B3CE-99561CE29D4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Verbal aggressivitet, p=.01.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Blad1!$A$2:$A$57</c:f>
              <c:strCache>
                <c:ptCount val="56"/>
                <c:pt idx="0">
                  <c:v>-4</c:v>
                </c:pt>
                <c:pt idx="4">
                  <c:v>Start</c:v>
                </c:pt>
                <c:pt idx="55">
                  <c:v>52</c:v>
                </c:pt>
              </c:strCache>
            </c:strRef>
          </c:cat>
          <c:val>
            <c:numRef>
              <c:f>Blad1!$D$2:$D$57</c:f>
              <c:numCache>
                <c:formatCode>General</c:formatCode>
                <c:ptCount val="56"/>
                <c:pt idx="0">
                  <c:v>1.5804</c:v>
                </c:pt>
                <c:pt idx="1">
                  <c:v>1.3647</c:v>
                </c:pt>
                <c:pt idx="2">
                  <c:v>1.1744000000000001</c:v>
                </c:pt>
                <c:pt idx="3">
                  <c:v>1.0105999999999999</c:v>
                </c:pt>
                <c:pt idx="4">
                  <c:v>0.86970000000000003</c:v>
                </c:pt>
                <c:pt idx="5">
                  <c:v>0.84640000000000004</c:v>
                </c:pt>
                <c:pt idx="6">
                  <c:v>0.82369999999999999</c:v>
                </c:pt>
                <c:pt idx="7">
                  <c:v>0.80149999999999999</c:v>
                </c:pt>
                <c:pt idx="8">
                  <c:v>0.78</c:v>
                </c:pt>
                <c:pt idx="9">
                  <c:v>0.7591</c:v>
                </c:pt>
                <c:pt idx="10">
                  <c:v>0.73870000000000002</c:v>
                </c:pt>
                <c:pt idx="11">
                  <c:v>0.71889999999999998</c:v>
                </c:pt>
                <c:pt idx="12">
                  <c:v>0.6996</c:v>
                </c:pt>
                <c:pt idx="13">
                  <c:v>0.68079999999999996</c:v>
                </c:pt>
                <c:pt idx="14">
                  <c:v>0.66249999999999998</c:v>
                </c:pt>
                <c:pt idx="15">
                  <c:v>0.64470000000000005</c:v>
                </c:pt>
                <c:pt idx="16">
                  <c:v>0.62739999999999996</c:v>
                </c:pt>
                <c:pt idx="17">
                  <c:v>0.61060000000000003</c:v>
                </c:pt>
                <c:pt idx="18">
                  <c:v>0.59419999999999995</c:v>
                </c:pt>
                <c:pt idx="19">
                  <c:v>0.57820000000000005</c:v>
                </c:pt>
                <c:pt idx="20">
                  <c:v>0.56269999999999998</c:v>
                </c:pt>
                <c:pt idx="21">
                  <c:v>0.54759999999999998</c:v>
                </c:pt>
                <c:pt idx="22">
                  <c:v>0.53290000000000004</c:v>
                </c:pt>
                <c:pt idx="23">
                  <c:v>0.51859999999999995</c:v>
                </c:pt>
                <c:pt idx="24">
                  <c:v>0.50460000000000005</c:v>
                </c:pt>
                <c:pt idx="25">
                  <c:v>0.49109999999999998</c:v>
                </c:pt>
                <c:pt idx="26">
                  <c:v>0.47789999999999999</c:v>
                </c:pt>
                <c:pt idx="27">
                  <c:v>0.46510000000000001</c:v>
                </c:pt>
                <c:pt idx="28">
                  <c:v>0.4526</c:v>
                </c:pt>
                <c:pt idx="29">
                  <c:v>0.44040000000000001</c:v>
                </c:pt>
                <c:pt idx="30">
                  <c:v>0.42859999999999998</c:v>
                </c:pt>
                <c:pt idx="31">
                  <c:v>0.41710000000000003</c:v>
                </c:pt>
                <c:pt idx="32">
                  <c:v>0.40589999999999998</c:v>
                </c:pt>
                <c:pt idx="33">
                  <c:v>0.39500000000000002</c:v>
                </c:pt>
                <c:pt idx="34">
                  <c:v>0.38440000000000002</c:v>
                </c:pt>
                <c:pt idx="35">
                  <c:v>0.37409999999999999</c:v>
                </c:pt>
                <c:pt idx="36">
                  <c:v>0.36399999999999999</c:v>
                </c:pt>
                <c:pt idx="37">
                  <c:v>0.3543</c:v>
                </c:pt>
                <c:pt idx="38">
                  <c:v>0.3448</c:v>
                </c:pt>
                <c:pt idx="39">
                  <c:v>0.33550000000000002</c:v>
                </c:pt>
                <c:pt idx="40">
                  <c:v>0.32650000000000001</c:v>
                </c:pt>
                <c:pt idx="41">
                  <c:v>0.31769999999999998</c:v>
                </c:pt>
                <c:pt idx="42">
                  <c:v>0.30919999999999997</c:v>
                </c:pt>
                <c:pt idx="43">
                  <c:v>0.3009</c:v>
                </c:pt>
                <c:pt idx="44">
                  <c:v>0.2928</c:v>
                </c:pt>
                <c:pt idx="45">
                  <c:v>0.28489999999999999</c:v>
                </c:pt>
                <c:pt idx="46">
                  <c:v>0.27729999999999999</c:v>
                </c:pt>
                <c:pt idx="47">
                  <c:v>0.26989999999999997</c:v>
                </c:pt>
                <c:pt idx="48">
                  <c:v>0.2626</c:v>
                </c:pt>
                <c:pt idx="49">
                  <c:v>0.25559999999999999</c:v>
                </c:pt>
                <c:pt idx="50">
                  <c:v>0.2487</c:v>
                </c:pt>
                <c:pt idx="51">
                  <c:v>0.24199999999999999</c:v>
                </c:pt>
                <c:pt idx="52">
                  <c:v>0.23549999999999999</c:v>
                </c:pt>
                <c:pt idx="53">
                  <c:v>0.22919999999999999</c:v>
                </c:pt>
                <c:pt idx="54">
                  <c:v>0.223</c:v>
                </c:pt>
                <c:pt idx="55">
                  <c:v>0.21709999999999999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77-3947-B3CE-99561CE29D4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Övriga brottsliga beteenden, p=.04.</c:v>
                </c:pt>
              </c:strCache>
            </c:strRef>
          </c:tx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2D77-3947-B3CE-99561CE29D4B}"/>
              </c:ext>
            </c:extLst>
          </c:dPt>
          <c:cat>
            <c:strRef>
              <c:f>Blad1!$A$2:$A$57</c:f>
              <c:strCache>
                <c:ptCount val="56"/>
                <c:pt idx="0">
                  <c:v>-4</c:v>
                </c:pt>
                <c:pt idx="4">
                  <c:v>Start</c:v>
                </c:pt>
                <c:pt idx="55">
                  <c:v>52</c:v>
                </c:pt>
              </c:strCache>
            </c:strRef>
          </c:cat>
          <c:val>
            <c:numRef>
              <c:f>Blad1!$E$2:$E$57</c:f>
              <c:numCache>
                <c:formatCode>General</c:formatCode>
                <c:ptCount val="56"/>
                <c:pt idx="0">
                  <c:v>0.76239999999999997</c:v>
                </c:pt>
                <c:pt idx="1">
                  <c:v>0.7147</c:v>
                </c:pt>
                <c:pt idx="2">
                  <c:v>0.66979999999999995</c:v>
                </c:pt>
                <c:pt idx="3">
                  <c:v>0.62780000000000002</c:v>
                </c:pt>
                <c:pt idx="4">
                  <c:v>0.58840000000000003</c:v>
                </c:pt>
                <c:pt idx="5">
                  <c:v>0.5756</c:v>
                </c:pt>
                <c:pt idx="6">
                  <c:v>0.56320000000000003</c:v>
                </c:pt>
                <c:pt idx="7">
                  <c:v>0.55100000000000005</c:v>
                </c:pt>
                <c:pt idx="8">
                  <c:v>0.53900000000000003</c:v>
                </c:pt>
                <c:pt idx="9">
                  <c:v>0.52729999999999999</c:v>
                </c:pt>
                <c:pt idx="10">
                  <c:v>0.51590000000000003</c:v>
                </c:pt>
                <c:pt idx="11">
                  <c:v>0.50470000000000004</c:v>
                </c:pt>
                <c:pt idx="12">
                  <c:v>0.49380000000000002</c:v>
                </c:pt>
                <c:pt idx="13">
                  <c:v>0.48309999999999997</c:v>
                </c:pt>
                <c:pt idx="14">
                  <c:v>0.47260000000000002</c:v>
                </c:pt>
                <c:pt idx="15">
                  <c:v>0.46239999999999998</c:v>
                </c:pt>
                <c:pt idx="16">
                  <c:v>0.45240000000000002</c:v>
                </c:pt>
                <c:pt idx="17">
                  <c:v>0.44259999999999999</c:v>
                </c:pt>
                <c:pt idx="18">
                  <c:v>0.433</c:v>
                </c:pt>
                <c:pt idx="19">
                  <c:v>0.42359999999999998</c:v>
                </c:pt>
                <c:pt idx="20">
                  <c:v>0.41439999999999999</c:v>
                </c:pt>
                <c:pt idx="21">
                  <c:v>0.40539999999999998</c:v>
                </c:pt>
                <c:pt idx="22">
                  <c:v>0.3967</c:v>
                </c:pt>
                <c:pt idx="23">
                  <c:v>0.3881</c:v>
                </c:pt>
                <c:pt idx="24">
                  <c:v>0.37959999999999999</c:v>
                </c:pt>
                <c:pt idx="25">
                  <c:v>0.37140000000000001</c:v>
                </c:pt>
                <c:pt idx="26">
                  <c:v>0.3634</c:v>
                </c:pt>
                <c:pt idx="27">
                  <c:v>0.35549999999999998</c:v>
                </c:pt>
                <c:pt idx="28">
                  <c:v>0.3478</c:v>
                </c:pt>
                <c:pt idx="29">
                  <c:v>0.34029999999999999</c:v>
                </c:pt>
                <c:pt idx="30">
                  <c:v>0.33289999999999997</c:v>
                </c:pt>
                <c:pt idx="31">
                  <c:v>0.32569999999999999</c:v>
                </c:pt>
                <c:pt idx="32">
                  <c:v>0.31859999999999999</c:v>
                </c:pt>
                <c:pt idx="33">
                  <c:v>0.31169999999999998</c:v>
                </c:pt>
                <c:pt idx="34">
                  <c:v>0.30499999999999999</c:v>
                </c:pt>
                <c:pt idx="35">
                  <c:v>0.29830000000000001</c:v>
                </c:pt>
                <c:pt idx="36">
                  <c:v>0.29189999999999999</c:v>
                </c:pt>
                <c:pt idx="37">
                  <c:v>0.28560000000000002</c:v>
                </c:pt>
                <c:pt idx="38">
                  <c:v>0.27939999999999998</c:v>
                </c:pt>
                <c:pt idx="39">
                  <c:v>0.27329999999999999</c:v>
                </c:pt>
                <c:pt idx="40">
                  <c:v>0.26740000000000003</c:v>
                </c:pt>
                <c:pt idx="41">
                  <c:v>0.2616</c:v>
                </c:pt>
                <c:pt idx="42">
                  <c:v>0.25590000000000002</c:v>
                </c:pt>
                <c:pt idx="43">
                  <c:v>0.25040000000000001</c:v>
                </c:pt>
                <c:pt idx="44">
                  <c:v>0.245</c:v>
                </c:pt>
                <c:pt idx="45">
                  <c:v>0.2397</c:v>
                </c:pt>
                <c:pt idx="46">
                  <c:v>0.23449999999999999</c:v>
                </c:pt>
                <c:pt idx="47">
                  <c:v>0.22939999999999999</c:v>
                </c:pt>
                <c:pt idx="48">
                  <c:v>0.22439999999999999</c:v>
                </c:pt>
                <c:pt idx="49">
                  <c:v>0.2195</c:v>
                </c:pt>
                <c:pt idx="50">
                  <c:v>0.21479999999999999</c:v>
                </c:pt>
                <c:pt idx="51">
                  <c:v>0.21010000000000001</c:v>
                </c:pt>
                <c:pt idx="52">
                  <c:v>0.2056</c:v>
                </c:pt>
                <c:pt idx="53">
                  <c:v>0.2011</c:v>
                </c:pt>
                <c:pt idx="54">
                  <c:v>0.1968</c:v>
                </c:pt>
                <c:pt idx="55">
                  <c:v>0.1925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77-3947-B3CE-99561CE29D4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Droger, p=.26.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Blad1!$A$2:$A$57</c:f>
              <c:strCache>
                <c:ptCount val="56"/>
                <c:pt idx="0">
                  <c:v>-4</c:v>
                </c:pt>
                <c:pt idx="4">
                  <c:v>Start</c:v>
                </c:pt>
                <c:pt idx="55">
                  <c:v>52</c:v>
                </c:pt>
              </c:strCache>
            </c:strRef>
          </c:cat>
          <c:val>
            <c:numRef>
              <c:f>Blad1!$F$2:$F$57</c:f>
              <c:numCache>
                <c:formatCode>General</c:formatCode>
                <c:ptCount val="56"/>
                <c:pt idx="0">
                  <c:v>0.75219999999999998</c:v>
                </c:pt>
                <c:pt idx="1">
                  <c:v>0.66649999999999998</c:v>
                </c:pt>
                <c:pt idx="2">
                  <c:v>0.59040000000000004</c:v>
                </c:pt>
                <c:pt idx="3">
                  <c:v>0.52300000000000002</c:v>
                </c:pt>
                <c:pt idx="4">
                  <c:v>0.46329999999999999</c:v>
                </c:pt>
                <c:pt idx="5">
                  <c:v>0.4592</c:v>
                </c:pt>
                <c:pt idx="6">
                  <c:v>0.4551</c:v>
                </c:pt>
                <c:pt idx="7">
                  <c:v>0.4511</c:v>
                </c:pt>
                <c:pt idx="8">
                  <c:v>0.4471</c:v>
                </c:pt>
                <c:pt idx="9">
                  <c:v>0.44319999999999998</c:v>
                </c:pt>
                <c:pt idx="10">
                  <c:v>0.43930000000000002</c:v>
                </c:pt>
                <c:pt idx="11">
                  <c:v>0.43540000000000001</c:v>
                </c:pt>
                <c:pt idx="12">
                  <c:v>0.43149999999999999</c:v>
                </c:pt>
                <c:pt idx="13">
                  <c:v>0.42770000000000002</c:v>
                </c:pt>
                <c:pt idx="14">
                  <c:v>0.4239</c:v>
                </c:pt>
                <c:pt idx="15">
                  <c:v>0.42020000000000002</c:v>
                </c:pt>
                <c:pt idx="16">
                  <c:v>0.41649999999999998</c:v>
                </c:pt>
                <c:pt idx="17">
                  <c:v>0.4128</c:v>
                </c:pt>
                <c:pt idx="18">
                  <c:v>0.40920000000000001</c:v>
                </c:pt>
                <c:pt idx="19">
                  <c:v>0.40560000000000002</c:v>
                </c:pt>
                <c:pt idx="20">
                  <c:v>0.40200000000000002</c:v>
                </c:pt>
                <c:pt idx="21">
                  <c:v>0.39839999999999998</c:v>
                </c:pt>
                <c:pt idx="22">
                  <c:v>0.39489999999999997</c:v>
                </c:pt>
                <c:pt idx="23">
                  <c:v>0.39140000000000003</c:v>
                </c:pt>
                <c:pt idx="24">
                  <c:v>0.38800000000000001</c:v>
                </c:pt>
                <c:pt idx="25">
                  <c:v>0.38450000000000001</c:v>
                </c:pt>
                <c:pt idx="26">
                  <c:v>0.38119999999999998</c:v>
                </c:pt>
                <c:pt idx="27">
                  <c:v>0.37780000000000002</c:v>
                </c:pt>
                <c:pt idx="28">
                  <c:v>0.3745</c:v>
                </c:pt>
                <c:pt idx="29">
                  <c:v>0.37109999999999999</c:v>
                </c:pt>
                <c:pt idx="30">
                  <c:v>0.3679</c:v>
                </c:pt>
                <c:pt idx="31">
                  <c:v>0.36459999999999998</c:v>
                </c:pt>
                <c:pt idx="32">
                  <c:v>0.3614</c:v>
                </c:pt>
                <c:pt idx="33">
                  <c:v>0.35820000000000002</c:v>
                </c:pt>
                <c:pt idx="34">
                  <c:v>0.35510000000000003</c:v>
                </c:pt>
                <c:pt idx="35">
                  <c:v>0.35189999999999999</c:v>
                </c:pt>
                <c:pt idx="36">
                  <c:v>0.3488</c:v>
                </c:pt>
                <c:pt idx="37">
                  <c:v>0.34570000000000001</c:v>
                </c:pt>
                <c:pt idx="38">
                  <c:v>0.3427</c:v>
                </c:pt>
                <c:pt idx="39">
                  <c:v>0.3397</c:v>
                </c:pt>
                <c:pt idx="40">
                  <c:v>0.3367</c:v>
                </c:pt>
                <c:pt idx="41">
                  <c:v>0.3337</c:v>
                </c:pt>
                <c:pt idx="42">
                  <c:v>0.33069999999999999</c:v>
                </c:pt>
                <c:pt idx="43">
                  <c:v>0.32779999999999998</c:v>
                </c:pt>
                <c:pt idx="44">
                  <c:v>0.32490000000000002</c:v>
                </c:pt>
                <c:pt idx="45">
                  <c:v>0.3221</c:v>
                </c:pt>
                <c:pt idx="46">
                  <c:v>0.31919999999999998</c:v>
                </c:pt>
                <c:pt idx="47">
                  <c:v>0.31640000000000001</c:v>
                </c:pt>
                <c:pt idx="48">
                  <c:v>0.31359999999999999</c:v>
                </c:pt>
                <c:pt idx="49">
                  <c:v>0.31080000000000002</c:v>
                </c:pt>
                <c:pt idx="50">
                  <c:v>0.30809999999999998</c:v>
                </c:pt>
                <c:pt idx="51">
                  <c:v>0.3054</c:v>
                </c:pt>
                <c:pt idx="52">
                  <c:v>0.30270000000000002</c:v>
                </c:pt>
                <c:pt idx="53">
                  <c:v>0.3</c:v>
                </c:pt>
                <c:pt idx="54">
                  <c:v>0.2974</c:v>
                </c:pt>
                <c:pt idx="55">
                  <c:v>0.29470000000000002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77-3947-B3CE-99561CE29D4B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Våld, p=&lt;.01.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Blad1!$A$2:$A$57</c:f>
              <c:strCache>
                <c:ptCount val="56"/>
                <c:pt idx="0">
                  <c:v>-4</c:v>
                </c:pt>
                <c:pt idx="4">
                  <c:v>Start</c:v>
                </c:pt>
                <c:pt idx="55">
                  <c:v>52</c:v>
                </c:pt>
              </c:strCache>
            </c:strRef>
          </c:cat>
          <c:val>
            <c:numRef>
              <c:f>Blad1!$G$2:$G$57</c:f>
              <c:numCache>
                <c:formatCode>General</c:formatCode>
                <c:ptCount val="56"/>
                <c:pt idx="0">
                  <c:v>0.15459999999999999</c:v>
                </c:pt>
                <c:pt idx="1">
                  <c:v>0.159</c:v>
                </c:pt>
                <c:pt idx="2">
                  <c:v>0.1636</c:v>
                </c:pt>
                <c:pt idx="3">
                  <c:v>0.16830000000000001</c:v>
                </c:pt>
                <c:pt idx="4">
                  <c:v>0.1731</c:v>
                </c:pt>
                <c:pt idx="5">
                  <c:v>0.16969999999999999</c:v>
                </c:pt>
                <c:pt idx="6">
                  <c:v>0.1663</c:v>
                </c:pt>
                <c:pt idx="7">
                  <c:v>0.16289999999999999</c:v>
                </c:pt>
                <c:pt idx="8">
                  <c:v>0.15959999999999999</c:v>
                </c:pt>
                <c:pt idx="9">
                  <c:v>0.15640000000000001</c:v>
                </c:pt>
                <c:pt idx="10">
                  <c:v>0.15329999999999999</c:v>
                </c:pt>
                <c:pt idx="11">
                  <c:v>0.1502</c:v>
                </c:pt>
                <c:pt idx="12">
                  <c:v>0.1472</c:v>
                </c:pt>
                <c:pt idx="13">
                  <c:v>0.14419999999999999</c:v>
                </c:pt>
                <c:pt idx="14">
                  <c:v>0.14130000000000001</c:v>
                </c:pt>
                <c:pt idx="15">
                  <c:v>0.13850000000000001</c:v>
                </c:pt>
                <c:pt idx="16">
                  <c:v>0.13569999999999999</c:v>
                </c:pt>
                <c:pt idx="17">
                  <c:v>0.13300000000000001</c:v>
                </c:pt>
                <c:pt idx="18">
                  <c:v>0.1303</c:v>
                </c:pt>
                <c:pt idx="19">
                  <c:v>0.12770000000000001</c:v>
                </c:pt>
                <c:pt idx="20">
                  <c:v>0.12509999999999999</c:v>
                </c:pt>
                <c:pt idx="21">
                  <c:v>0.1226</c:v>
                </c:pt>
                <c:pt idx="22">
                  <c:v>0.1201</c:v>
                </c:pt>
                <c:pt idx="23">
                  <c:v>0.1177</c:v>
                </c:pt>
                <c:pt idx="24">
                  <c:v>0.1154</c:v>
                </c:pt>
                <c:pt idx="25">
                  <c:v>0.113</c:v>
                </c:pt>
                <c:pt idx="26">
                  <c:v>0.1108</c:v>
                </c:pt>
                <c:pt idx="27">
                  <c:v>0.1085</c:v>
                </c:pt>
                <c:pt idx="28">
                  <c:v>0.10639999999999999</c:v>
                </c:pt>
                <c:pt idx="29">
                  <c:v>0.1042</c:v>
                </c:pt>
                <c:pt idx="30">
                  <c:v>0.1021</c:v>
                </c:pt>
                <c:pt idx="31">
                  <c:v>0.10009999999999999</c:v>
                </c:pt>
                <c:pt idx="32">
                  <c:v>9.8100000000000007E-2</c:v>
                </c:pt>
                <c:pt idx="33">
                  <c:v>9.6100000000000005E-2</c:v>
                </c:pt>
                <c:pt idx="34">
                  <c:v>9.4200000000000006E-2</c:v>
                </c:pt>
                <c:pt idx="35">
                  <c:v>9.2299999999999993E-2</c:v>
                </c:pt>
                <c:pt idx="36">
                  <c:v>9.0399999999999994E-2</c:v>
                </c:pt>
                <c:pt idx="37">
                  <c:v>8.8599999999999998E-2</c:v>
                </c:pt>
                <c:pt idx="38">
                  <c:v>8.6800000000000002E-2</c:v>
                </c:pt>
                <c:pt idx="39">
                  <c:v>8.5099999999999995E-2</c:v>
                </c:pt>
                <c:pt idx="40">
                  <c:v>8.3400000000000002E-2</c:v>
                </c:pt>
                <c:pt idx="41">
                  <c:v>8.1699999999999995E-2</c:v>
                </c:pt>
                <c:pt idx="42">
                  <c:v>8.0100000000000005E-2</c:v>
                </c:pt>
                <c:pt idx="43">
                  <c:v>7.8399999999999997E-2</c:v>
                </c:pt>
                <c:pt idx="44">
                  <c:v>7.6899999999999996E-2</c:v>
                </c:pt>
                <c:pt idx="45">
                  <c:v>7.5300000000000006E-2</c:v>
                </c:pt>
                <c:pt idx="46">
                  <c:v>7.3800000000000004E-2</c:v>
                </c:pt>
                <c:pt idx="47">
                  <c:v>7.2300000000000003E-2</c:v>
                </c:pt>
                <c:pt idx="48">
                  <c:v>7.0900000000000005E-2</c:v>
                </c:pt>
                <c:pt idx="49">
                  <c:v>6.9400000000000003E-2</c:v>
                </c:pt>
                <c:pt idx="50">
                  <c:v>6.8000000000000005E-2</c:v>
                </c:pt>
                <c:pt idx="51">
                  <c:v>6.6699999999999995E-2</c:v>
                </c:pt>
                <c:pt idx="52">
                  <c:v>6.5299999999999997E-2</c:v>
                </c:pt>
                <c:pt idx="53">
                  <c:v>6.4000000000000001E-2</c:v>
                </c:pt>
                <c:pt idx="54">
                  <c:v>6.2700000000000006E-2</c:v>
                </c:pt>
                <c:pt idx="55">
                  <c:v>6.1499999999999999E-2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77-3947-B3CE-99561CE29D4B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Självskadebeteende, p=.04*.</c:v>
                </c:pt>
              </c:strCache>
            </c:strRef>
          </c:tx>
          <c:marker>
            <c:symbol val="none"/>
          </c:marker>
          <c:cat>
            <c:strRef>
              <c:f>Blad1!$A$2:$A$57</c:f>
              <c:strCache>
                <c:ptCount val="56"/>
                <c:pt idx="0">
                  <c:v>-4</c:v>
                </c:pt>
                <c:pt idx="4">
                  <c:v>Start</c:v>
                </c:pt>
                <c:pt idx="55">
                  <c:v>52</c:v>
                </c:pt>
              </c:strCache>
            </c:strRef>
          </c:cat>
          <c:val>
            <c:numRef>
              <c:f>Blad1!$H$2:$H$57</c:f>
              <c:numCache>
                <c:formatCode>General</c:formatCode>
                <c:ptCount val="56"/>
                <c:pt idx="0">
                  <c:v>0.20949999999999999</c:v>
                </c:pt>
                <c:pt idx="1">
                  <c:v>0.1852</c:v>
                </c:pt>
                <c:pt idx="2">
                  <c:v>0.1628</c:v>
                </c:pt>
                <c:pt idx="3">
                  <c:v>0.1431</c:v>
                </c:pt>
                <c:pt idx="4">
                  <c:v>0.1258</c:v>
                </c:pt>
                <c:pt idx="5">
                  <c:v>0.12379999999999999</c:v>
                </c:pt>
                <c:pt idx="6">
                  <c:v>0.12189999999999999</c:v>
                </c:pt>
                <c:pt idx="7">
                  <c:v>0.12</c:v>
                </c:pt>
                <c:pt idx="8">
                  <c:v>0.1181</c:v>
                </c:pt>
                <c:pt idx="9">
                  <c:v>0.1163</c:v>
                </c:pt>
                <c:pt idx="10">
                  <c:v>0.1145</c:v>
                </c:pt>
                <c:pt idx="11">
                  <c:v>0.11269999999999999</c:v>
                </c:pt>
                <c:pt idx="12">
                  <c:v>0.1109</c:v>
                </c:pt>
                <c:pt idx="13">
                  <c:v>0.10920000000000001</c:v>
                </c:pt>
                <c:pt idx="14">
                  <c:v>0.1075</c:v>
                </c:pt>
                <c:pt idx="15">
                  <c:v>0.10580000000000001</c:v>
                </c:pt>
                <c:pt idx="16">
                  <c:v>0.1042</c:v>
                </c:pt>
                <c:pt idx="17">
                  <c:v>0.10249999999999999</c:v>
                </c:pt>
                <c:pt idx="18">
                  <c:v>0.1009</c:v>
                </c:pt>
                <c:pt idx="19">
                  <c:v>9.9299999999999999E-2</c:v>
                </c:pt>
                <c:pt idx="20">
                  <c:v>9.7799999999999998E-2</c:v>
                </c:pt>
                <c:pt idx="21">
                  <c:v>9.6299999999999997E-2</c:v>
                </c:pt>
                <c:pt idx="22">
                  <c:v>9.4799999999999995E-2</c:v>
                </c:pt>
                <c:pt idx="23">
                  <c:v>9.3299999999999994E-2</c:v>
                </c:pt>
                <c:pt idx="24">
                  <c:v>9.1800000000000007E-2</c:v>
                </c:pt>
                <c:pt idx="25">
                  <c:v>9.0399999999999994E-2</c:v>
                </c:pt>
                <c:pt idx="26">
                  <c:v>8.8999999999999996E-2</c:v>
                </c:pt>
                <c:pt idx="27">
                  <c:v>8.7599999999999997E-2</c:v>
                </c:pt>
                <c:pt idx="28">
                  <c:v>8.6199999999999999E-2</c:v>
                </c:pt>
                <c:pt idx="29">
                  <c:v>8.4900000000000003E-2</c:v>
                </c:pt>
                <c:pt idx="30">
                  <c:v>8.3500000000000005E-2</c:v>
                </c:pt>
                <c:pt idx="31">
                  <c:v>8.2199999999999995E-2</c:v>
                </c:pt>
                <c:pt idx="32">
                  <c:v>8.1000000000000003E-2</c:v>
                </c:pt>
                <c:pt idx="33">
                  <c:v>7.9699999999999993E-2</c:v>
                </c:pt>
                <c:pt idx="34">
                  <c:v>7.8399999999999997E-2</c:v>
                </c:pt>
                <c:pt idx="35">
                  <c:v>7.7200000000000005E-2</c:v>
                </c:pt>
                <c:pt idx="36">
                  <c:v>7.5999999999999998E-2</c:v>
                </c:pt>
                <c:pt idx="37">
                  <c:v>7.4800000000000005E-2</c:v>
                </c:pt>
                <c:pt idx="38">
                  <c:v>7.3700000000000002E-2</c:v>
                </c:pt>
                <c:pt idx="39">
                  <c:v>7.2499999999999995E-2</c:v>
                </c:pt>
                <c:pt idx="40">
                  <c:v>7.1400000000000005E-2</c:v>
                </c:pt>
                <c:pt idx="41">
                  <c:v>7.0300000000000001E-2</c:v>
                </c:pt>
                <c:pt idx="42">
                  <c:v>6.9199999999999998E-2</c:v>
                </c:pt>
                <c:pt idx="43">
                  <c:v>6.8099999999999994E-2</c:v>
                </c:pt>
                <c:pt idx="44">
                  <c:v>6.7000000000000004E-2</c:v>
                </c:pt>
                <c:pt idx="45">
                  <c:v>6.6000000000000003E-2</c:v>
                </c:pt>
                <c:pt idx="46">
                  <c:v>6.4899999999999999E-2</c:v>
                </c:pt>
                <c:pt idx="47">
                  <c:v>6.3899999999999998E-2</c:v>
                </c:pt>
                <c:pt idx="48">
                  <c:v>6.2899999999999998E-2</c:v>
                </c:pt>
                <c:pt idx="49">
                  <c:v>6.1899999999999997E-2</c:v>
                </c:pt>
                <c:pt idx="50">
                  <c:v>6.0999999999999999E-2</c:v>
                </c:pt>
                <c:pt idx="51">
                  <c:v>0.06</c:v>
                </c:pt>
                <c:pt idx="52">
                  <c:v>5.91E-2</c:v>
                </c:pt>
                <c:pt idx="53">
                  <c:v>5.8200000000000002E-2</c:v>
                </c:pt>
                <c:pt idx="54">
                  <c:v>5.7299999999999997E-2</c:v>
                </c:pt>
                <c:pt idx="55">
                  <c:v>5.6399999999999999E-2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D77-3947-B3CE-99561CE29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4797768"/>
        <c:axId val="-2117557576"/>
      </c:lineChart>
      <c:catAx>
        <c:axId val="-2114797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-2117557576"/>
        <c:crosses val="autoZero"/>
        <c:auto val="1"/>
        <c:lblAlgn val="ctr"/>
        <c:lblOffset val="100"/>
        <c:noMultiLvlLbl val="0"/>
      </c:catAx>
      <c:valAx>
        <c:axId val="-2117557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-211479776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47369628833042299"/>
          <c:y val="1.48488792250596E-2"/>
          <c:w val="0.51195188129042801"/>
          <c:h val="0.41415834748519997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638541190896503E-2"/>
          <c:y val="5.1587301587301598E-2"/>
          <c:w val="0.60873740366296702"/>
          <c:h val="0.8490744906886640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Self-rated aggression,     p=&lt;.01, d=0.91.</c:v>
                </c:pt>
              </c:strCache>
            </c:strRef>
          </c:tx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</c:v>
                </c:pt>
                <c:pt idx="1">
                  <c:v>6 months</c:v>
                </c:pt>
                <c:pt idx="2">
                  <c:v>Post treatment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17.48</c:v>
                </c:pt>
                <c:pt idx="1">
                  <c:v>14.33</c:v>
                </c:pt>
                <c:pt idx="2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72-ED4D-AA92-97A4911A2A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Relative-rated aggression, p=&lt;.01, d=0.79.</c:v>
                </c:pt>
              </c:strCache>
            </c:strRef>
          </c:tx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</c:v>
                </c:pt>
                <c:pt idx="1">
                  <c:v>6 months</c:v>
                </c:pt>
                <c:pt idx="2">
                  <c:v>Post treatment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16.010000000000002</c:v>
                </c:pt>
                <c:pt idx="1">
                  <c:v>13.73</c:v>
                </c:pt>
                <c:pt idx="2">
                  <c:v>11.45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72-ED4D-AA92-97A4911A2A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Self-rated rule-breaking,   p=.01, d=0.53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</c:v>
                </c:pt>
                <c:pt idx="1">
                  <c:v>6 months</c:v>
                </c:pt>
                <c:pt idx="2">
                  <c:v>Post treatment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13.17</c:v>
                </c:pt>
                <c:pt idx="1">
                  <c:v>11.4</c:v>
                </c:pt>
                <c:pt idx="2">
                  <c:v>9.64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72-ED4D-AA92-97A4911A2A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Relative-rated rule-breaking, p=.01, d=0.55.</c:v>
                </c:pt>
              </c:strCache>
            </c:strRef>
          </c:tx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</c:v>
                </c:pt>
                <c:pt idx="1">
                  <c:v>6 months</c:v>
                </c:pt>
                <c:pt idx="2">
                  <c:v>Post treatment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9.9700000000000006</c:v>
                </c:pt>
                <c:pt idx="1">
                  <c:v>8.35</c:v>
                </c:pt>
                <c:pt idx="2">
                  <c:v>6.74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72-ED4D-AA92-97A4911A2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611656"/>
        <c:axId val="-2116578520"/>
      </c:lineChart>
      <c:catAx>
        <c:axId val="-2119611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-2116578520"/>
        <c:crosses val="autoZero"/>
        <c:auto val="1"/>
        <c:lblAlgn val="ctr"/>
        <c:lblOffset val="100"/>
        <c:noMultiLvlLbl val="0"/>
      </c:catAx>
      <c:valAx>
        <c:axId val="-2116578520"/>
        <c:scaling>
          <c:orientation val="minMax"/>
          <c:max val="1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-2119611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05825998757305"/>
          <c:y val="2.29633795775528E-2"/>
          <c:w val="0.33351039699292701"/>
          <c:h val="0.65026613159716395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Personer med antisocialt personlighetssyndrom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Blad1!$A$2:$A$4</c:f>
              <c:strCache>
                <c:ptCount val="3"/>
                <c:pt idx="0">
                  <c:v>Psykopatiska drag</c:v>
                </c:pt>
                <c:pt idx="1">
                  <c:v>Känslomässigt instabila men inte motiverade till behandling</c:v>
                </c:pt>
                <c:pt idx="2">
                  <c:v>Känslomässigt instabila och motiverade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15</c:v>
                </c:pt>
                <c:pt idx="1">
                  <c:v>65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C-F047-90BB-2726046B2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A7235-0AF0-9345-B4F4-B0DB4602135B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D0C99526-F9AD-BD40-B0AB-A4D6434D95B4}">
      <dgm:prSet phldrT="[Text]" custT="1"/>
      <dgm:spPr/>
      <dgm:t>
        <a:bodyPr/>
        <a:lstStyle/>
        <a:p>
          <a:r>
            <a:rPr lang="sv-SE" sz="2400" dirty="0">
              <a:latin typeface="+mn-lt"/>
            </a:rPr>
            <a:t>Borderline </a:t>
          </a:r>
          <a:r>
            <a:rPr lang="sv-SE" sz="2400" dirty="0" err="1">
              <a:latin typeface="+mn-lt"/>
            </a:rPr>
            <a:t>personlighets-syndrom</a:t>
          </a:r>
          <a:endParaRPr lang="sv-SE" sz="2400" dirty="0">
            <a:latin typeface="+mn-lt"/>
          </a:endParaRPr>
        </a:p>
        <a:p>
          <a:r>
            <a:rPr lang="sv-SE" sz="2400" dirty="0">
              <a:latin typeface="+mn-lt"/>
            </a:rPr>
            <a:t>(BPS) </a:t>
          </a:r>
        </a:p>
      </dgm:t>
    </dgm:pt>
    <dgm:pt modelId="{321485BA-0BD4-DA4A-839C-12EDF218F72C}" type="parTrans" cxnId="{A3513042-3534-3743-9407-829244574DB1}">
      <dgm:prSet/>
      <dgm:spPr/>
      <dgm:t>
        <a:bodyPr/>
        <a:lstStyle/>
        <a:p>
          <a:endParaRPr lang="sv-SE"/>
        </a:p>
      </dgm:t>
    </dgm:pt>
    <dgm:pt modelId="{787B1A0F-CC5B-4542-AA57-980700BCF34B}" type="sibTrans" cxnId="{A3513042-3534-3743-9407-829244574DB1}">
      <dgm:prSet/>
      <dgm:spPr/>
      <dgm:t>
        <a:bodyPr/>
        <a:lstStyle/>
        <a:p>
          <a:endParaRPr lang="sv-SE"/>
        </a:p>
      </dgm:t>
    </dgm:pt>
    <dgm:pt modelId="{E64CEF4B-6BBC-0947-99D3-C512FC2C4B70}">
      <dgm:prSet phldrT="[Text]" custT="1"/>
      <dgm:spPr/>
      <dgm:t>
        <a:bodyPr/>
        <a:lstStyle/>
        <a:p>
          <a:r>
            <a:rPr lang="sv-SE" sz="2400" dirty="0"/>
            <a:t>Antisocialt </a:t>
          </a:r>
          <a:r>
            <a:rPr lang="sv-SE" sz="2400" dirty="0" err="1"/>
            <a:t>personlighets-syndrom</a:t>
          </a:r>
          <a:r>
            <a:rPr lang="sv-SE" sz="2400" dirty="0"/>
            <a:t> </a:t>
          </a:r>
        </a:p>
        <a:p>
          <a:r>
            <a:rPr lang="sv-SE" sz="2400" dirty="0"/>
            <a:t>(ASPS)</a:t>
          </a:r>
        </a:p>
      </dgm:t>
    </dgm:pt>
    <dgm:pt modelId="{C5F26CDE-483C-934B-A5F2-08718C4735DD}" type="parTrans" cxnId="{C2F3D93B-778B-F942-9259-ED6D0B1195C1}">
      <dgm:prSet/>
      <dgm:spPr/>
      <dgm:t>
        <a:bodyPr/>
        <a:lstStyle/>
        <a:p>
          <a:endParaRPr lang="sv-SE"/>
        </a:p>
      </dgm:t>
    </dgm:pt>
    <dgm:pt modelId="{C184C022-2495-744B-B6B6-54DF80809849}" type="sibTrans" cxnId="{C2F3D93B-778B-F942-9259-ED6D0B1195C1}">
      <dgm:prSet/>
      <dgm:spPr/>
      <dgm:t>
        <a:bodyPr/>
        <a:lstStyle/>
        <a:p>
          <a:endParaRPr lang="sv-SE"/>
        </a:p>
      </dgm:t>
    </dgm:pt>
    <dgm:pt modelId="{91F28F01-E22B-E646-BCA3-FCBCB8244223}" type="pres">
      <dgm:prSet presAssocID="{9D6A7235-0AF0-9345-B4F4-B0DB4602135B}" presName="compositeShape" presStyleCnt="0">
        <dgm:presLayoutVars>
          <dgm:chMax val="7"/>
          <dgm:dir/>
          <dgm:resizeHandles val="exact"/>
        </dgm:presLayoutVars>
      </dgm:prSet>
      <dgm:spPr/>
    </dgm:pt>
    <dgm:pt modelId="{A28AE7E3-3EBF-684D-9556-1C6E62F295A2}" type="pres">
      <dgm:prSet presAssocID="{D0C99526-F9AD-BD40-B0AB-A4D6434D95B4}" presName="circ1" presStyleLbl="vennNode1" presStyleIdx="0" presStyleCnt="2" custLinFactNeighborX="-132" custLinFactNeighborY="19"/>
      <dgm:spPr/>
    </dgm:pt>
    <dgm:pt modelId="{3C733BE6-2850-6F40-8920-0EE13FDB4F53}" type="pres">
      <dgm:prSet presAssocID="{D0C99526-F9AD-BD40-B0AB-A4D6434D95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A785A7-1F49-DB4B-A56F-DE3A72EEB7DE}" type="pres">
      <dgm:prSet presAssocID="{E64CEF4B-6BBC-0947-99D3-C512FC2C4B70}" presName="circ2" presStyleLbl="vennNode1" presStyleIdx="1" presStyleCnt="2" custScaleY="100019" custLinFactNeighborX="-12380" custLinFactNeighborY="19"/>
      <dgm:spPr/>
    </dgm:pt>
    <dgm:pt modelId="{42F0D82B-20BC-AF4F-89E7-4BD906C58967}" type="pres">
      <dgm:prSet presAssocID="{E64CEF4B-6BBC-0947-99D3-C512FC2C4B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5E0B41D-CA66-6D44-9B55-CDD0B1F5B46C}" type="presOf" srcId="{E64CEF4B-6BBC-0947-99D3-C512FC2C4B70}" destId="{42F0D82B-20BC-AF4F-89E7-4BD906C58967}" srcOrd="1" destOrd="0" presId="urn:microsoft.com/office/officeart/2005/8/layout/venn1"/>
    <dgm:cxn modelId="{C2F3D93B-778B-F942-9259-ED6D0B1195C1}" srcId="{9D6A7235-0AF0-9345-B4F4-B0DB4602135B}" destId="{E64CEF4B-6BBC-0947-99D3-C512FC2C4B70}" srcOrd="1" destOrd="0" parTransId="{C5F26CDE-483C-934B-A5F2-08718C4735DD}" sibTransId="{C184C022-2495-744B-B6B6-54DF80809849}"/>
    <dgm:cxn modelId="{A3513042-3534-3743-9407-829244574DB1}" srcId="{9D6A7235-0AF0-9345-B4F4-B0DB4602135B}" destId="{D0C99526-F9AD-BD40-B0AB-A4D6434D95B4}" srcOrd="0" destOrd="0" parTransId="{321485BA-0BD4-DA4A-839C-12EDF218F72C}" sibTransId="{787B1A0F-CC5B-4542-AA57-980700BCF34B}"/>
    <dgm:cxn modelId="{CB17384D-9CBD-574F-8DBC-97BAA428D790}" type="presOf" srcId="{D0C99526-F9AD-BD40-B0AB-A4D6434D95B4}" destId="{A28AE7E3-3EBF-684D-9556-1C6E62F295A2}" srcOrd="0" destOrd="0" presId="urn:microsoft.com/office/officeart/2005/8/layout/venn1"/>
    <dgm:cxn modelId="{786696A1-F410-E64E-B4EC-933920E222C3}" type="presOf" srcId="{D0C99526-F9AD-BD40-B0AB-A4D6434D95B4}" destId="{3C733BE6-2850-6F40-8920-0EE13FDB4F53}" srcOrd="1" destOrd="0" presId="urn:microsoft.com/office/officeart/2005/8/layout/venn1"/>
    <dgm:cxn modelId="{B40F20BB-0DCF-D04A-A7E9-8741FC5DD9E5}" type="presOf" srcId="{9D6A7235-0AF0-9345-B4F4-B0DB4602135B}" destId="{91F28F01-E22B-E646-BCA3-FCBCB8244223}" srcOrd="0" destOrd="0" presId="urn:microsoft.com/office/officeart/2005/8/layout/venn1"/>
    <dgm:cxn modelId="{DC7ADAE9-A5A0-7E40-A8F7-9E6AF311A2AC}" type="presOf" srcId="{E64CEF4B-6BBC-0947-99D3-C512FC2C4B70}" destId="{32A785A7-1F49-DB4B-A56F-DE3A72EEB7DE}" srcOrd="0" destOrd="0" presId="urn:microsoft.com/office/officeart/2005/8/layout/venn1"/>
    <dgm:cxn modelId="{CE7375ED-1661-1B49-97BB-A01929AE4C94}" type="presParOf" srcId="{91F28F01-E22B-E646-BCA3-FCBCB8244223}" destId="{A28AE7E3-3EBF-684D-9556-1C6E62F295A2}" srcOrd="0" destOrd="0" presId="urn:microsoft.com/office/officeart/2005/8/layout/venn1"/>
    <dgm:cxn modelId="{296C68BB-3542-6A4B-9A69-AC8D4AB85E29}" type="presParOf" srcId="{91F28F01-E22B-E646-BCA3-FCBCB8244223}" destId="{3C733BE6-2850-6F40-8920-0EE13FDB4F53}" srcOrd="1" destOrd="0" presId="urn:microsoft.com/office/officeart/2005/8/layout/venn1"/>
    <dgm:cxn modelId="{33F4A217-0E4D-5C41-BFF1-425389B9E202}" type="presParOf" srcId="{91F28F01-E22B-E646-BCA3-FCBCB8244223}" destId="{32A785A7-1F49-DB4B-A56F-DE3A72EEB7DE}" srcOrd="2" destOrd="0" presId="urn:microsoft.com/office/officeart/2005/8/layout/venn1"/>
    <dgm:cxn modelId="{EDBE862C-A18E-374D-BBAB-1281394CFB13}" type="presParOf" srcId="{91F28F01-E22B-E646-BCA3-FCBCB8244223}" destId="{42F0D82B-20BC-AF4F-89E7-4BD906C5896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AE7E3-3EBF-684D-9556-1C6E62F295A2}">
      <dsp:nvSpPr>
        <dsp:cNvPr id="0" name=""/>
        <dsp:cNvSpPr/>
      </dsp:nvSpPr>
      <dsp:spPr>
        <a:xfrm>
          <a:off x="359845" y="11969"/>
          <a:ext cx="4092415" cy="4092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n-lt"/>
            </a:rPr>
            <a:t>Borderline </a:t>
          </a:r>
          <a:r>
            <a:rPr lang="sv-SE" sz="2400" kern="1200" dirty="0" err="1">
              <a:latin typeface="+mn-lt"/>
            </a:rPr>
            <a:t>personlighets-syndrom</a:t>
          </a:r>
          <a:endParaRPr lang="sv-SE" sz="2400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+mn-lt"/>
            </a:rPr>
            <a:t>(BPS) </a:t>
          </a:r>
        </a:p>
      </dsp:txBody>
      <dsp:txXfrm>
        <a:off x="931309" y="494553"/>
        <a:ext cx="2359590" cy="3127248"/>
      </dsp:txXfrm>
    </dsp:sp>
    <dsp:sp modelId="{32A785A7-1F49-DB4B-A56F-DE3A72EEB7DE}">
      <dsp:nvSpPr>
        <dsp:cNvPr id="0" name=""/>
        <dsp:cNvSpPr/>
      </dsp:nvSpPr>
      <dsp:spPr>
        <a:xfrm>
          <a:off x="2808095" y="11581"/>
          <a:ext cx="4092415" cy="40931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Antisocialt </a:t>
          </a:r>
          <a:r>
            <a:rPr lang="sv-SE" sz="2400" kern="1200" dirty="0" err="1"/>
            <a:t>personlighets-syndrom</a:t>
          </a:r>
          <a:r>
            <a:rPr lang="sv-SE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(ASPS)</a:t>
          </a:r>
        </a:p>
      </dsp:txBody>
      <dsp:txXfrm>
        <a:off x="3969456" y="494256"/>
        <a:ext cx="2359590" cy="3127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4AEA6-9968-054A-8016-DF554F1AB88D}" type="datetimeFigureOut">
              <a:rPr lang="sv-SE" smtClean="0"/>
              <a:t>2021-04-14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AF96-E838-A649-BF2F-E9712F90B4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98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RR: SH=0.30, PO=0.17, VO=0.39 (1.81-0.71). SH-FU=0.25.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RR: OSB=0.23, VA=0.25, NVO=0.33, PA=0.36</a:t>
            </a:r>
            <a:r>
              <a:rPr lang="en-US" baseline="0" dirty="0"/>
              <a:t>, SH=0.12*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58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SRA=55% improved</a:t>
            </a:r>
            <a:r>
              <a:rPr lang="en-US" baseline="0" dirty="0"/>
              <a:t> or recovered, RRA=56%, SRB=61%, RRB=45%. KABOSS-S, d=1.26, BDI-II, d=0.84.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17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52242-15CE-5F4E-9B15-C263168DD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164541"/>
          </a:xfrm>
        </p:spPr>
        <p:txBody>
          <a:bodyPr/>
          <a:lstStyle/>
          <a:p>
            <a:r>
              <a:rPr lang="sv-SE" sz="6000" dirty="0"/>
              <a:t>Behandling av antisocialt personlighetssyndrom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94027E0-B9CC-764D-8CF0-6006AD93F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Dan Wetterborg</a:t>
            </a:r>
          </a:p>
          <a:p>
            <a:r>
              <a:rPr lang="sv-SE" dirty="0"/>
              <a:t>Leg psykolog/ PhD</a:t>
            </a:r>
          </a:p>
          <a:p>
            <a:r>
              <a:rPr lang="sv-SE" dirty="0"/>
              <a:t>Prima vuxenpsykiatri/Karolinska institutet</a:t>
            </a:r>
          </a:p>
        </p:txBody>
      </p:sp>
    </p:spTree>
    <p:extLst>
      <p:ext uri="{BB962C8B-B14F-4D97-AF65-F5344CB8AC3E}">
        <p14:creationId xmlns:p14="http://schemas.microsoft.com/office/powerpoint/2010/main" val="359223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418-C496-4A62-96D5-4A259C51AEEE}" type="datetime4">
              <a:rPr lang="sv-SE"/>
              <a:pPr/>
              <a:t>14 april 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7283152" cy="381000"/>
          </a:xfrm>
        </p:spPr>
        <p:txBody>
          <a:bodyPr/>
          <a:lstStyle/>
          <a:p>
            <a:r>
              <a:rPr lang="sv-SE" dirty="0"/>
              <a:t>Dan Wetterborg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E379-E150-4D55-B492-6DDDF03A1FBF}" type="slidenum">
              <a:rPr lang="sv-SE"/>
              <a:pPr/>
              <a:t>10</a:t>
            </a:fld>
            <a:endParaRPr lang="sv-S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v-SE" dirty="0"/>
              <a:t>Att utvärdera 12 månaders behandling med DBT för män med BPS och antisociala beteenden, i tillägg till sedvanlig vård vid två vuxenpsykiatriska mottagningar i Stockholm.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63552" y="1772816"/>
            <a:ext cx="777240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900" dirty="0"/>
              <a:t>Vi rekryterade 30 män med BPS och minst en fängelse/skyddstillsyns-påföljd eller aktuella brottsliga beteenden. Genomsnittsåldern var 35, genomsnittsantalet samtidiga diagnoser var 4.6. 75% hade ASPS och 64% missbruk eller beroende vid behandlingsstart. </a:t>
            </a:r>
          </a:p>
          <a:p>
            <a:endParaRPr lang="sv-SE" sz="1900" dirty="0"/>
          </a:p>
          <a:p>
            <a:pPr marL="0" indent="0">
              <a:buNone/>
            </a:pPr>
            <a:r>
              <a:rPr lang="sv-SE" sz="1900" dirty="0"/>
              <a:t>DBT levererades utan några större anpassningar (färdighetsträningen gavs i ett långsammare tempo). </a:t>
            </a:r>
          </a:p>
          <a:p>
            <a:endParaRPr lang="sv-SE" sz="1900" dirty="0"/>
          </a:p>
          <a:p>
            <a:pPr marL="0" indent="0">
              <a:buNone/>
            </a:pPr>
            <a:r>
              <a:rPr lang="sv-SE" sz="1900" dirty="0" err="1"/>
              <a:t>Inomgruppsdesign</a:t>
            </a:r>
            <a:r>
              <a:rPr lang="sv-SE" sz="1900" dirty="0"/>
              <a:t> med upprepade mätningar:</a:t>
            </a:r>
          </a:p>
          <a:p>
            <a:pPr lvl="1"/>
            <a:r>
              <a:rPr lang="sv-SE" sz="1900" dirty="0"/>
              <a:t>Primära utfall: Dysfunktionella beteenden, såsom självskadande beteenden, våld och aggressiva beteenden, brottsliga beteenden och substansbruk. </a:t>
            </a:r>
          </a:p>
          <a:p>
            <a:pPr lvl="1"/>
            <a:r>
              <a:rPr lang="sv-SE" sz="1900" dirty="0"/>
              <a:t>Sekundära utfall: Symptom på BPS, depression och ångest, nöjdhet med behandlingen.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14 april 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Dan Wetterborg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3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63552" y="594916"/>
            <a:ext cx="7772400" cy="1186904"/>
          </a:xfrm>
        </p:spPr>
        <p:txBody>
          <a:bodyPr/>
          <a:lstStyle/>
          <a:p>
            <a:r>
              <a:rPr lang="en-US" dirty="0" err="1"/>
              <a:t>Resultat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63552" y="1340768"/>
            <a:ext cx="7772400" cy="5517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1800" dirty="0"/>
              <a:t>27 deltagare påbörjade behandlingen, 19 fullföljde (70%).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endParaRPr lang="sv-SE" sz="18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600" dirty="0"/>
              <a:t>Genomsnittligt antal dygn senaste halvåret med fyra dysfunktionella beteenden mätt genom intervjuer. Fullföljande deltagare (</a:t>
            </a:r>
            <a:r>
              <a:rPr lang="sv-SE" sz="1600" i="1" dirty="0"/>
              <a:t>n</a:t>
            </a:r>
            <a:r>
              <a:rPr lang="sv-SE" sz="1600" dirty="0"/>
              <a:t>=19) förbättrades ytterligare gällande självskadebeteenden och vidmakthöll de andra förbättringarna under ett års uppföljning efter behandlingsavslut. </a:t>
            </a:r>
            <a:endParaRPr lang="sv-SE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14 april 2021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7" name="Platshållare för innehåll 24"/>
          <p:cNvGraphicFramePr>
            <a:graphicFrameLocks/>
          </p:cNvGraphicFramePr>
          <p:nvPr/>
        </p:nvGraphicFramePr>
        <p:xfrm>
          <a:off x="1936750" y="19299238"/>
          <a:ext cx="13614400" cy="764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13611243" imgH="7643752" progId="Excel.Chart.8">
                  <p:embed/>
                </p:oleObj>
              </mc:Choice>
              <mc:Fallback>
                <p:oleObj r:id="rId4" imgW="13611243" imgH="7643752" progId="Excel.Chart.8">
                  <p:embed/>
                  <p:pic>
                    <p:nvPicPr>
                      <p:cNvPr id="7" name="Platshållare för innehåll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19299238"/>
                        <a:ext cx="13614400" cy="764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latshållare för innehåll 24"/>
          <p:cNvGraphicFramePr>
            <a:graphicFrameLocks/>
          </p:cNvGraphicFramePr>
          <p:nvPr/>
        </p:nvGraphicFramePr>
        <p:xfrm>
          <a:off x="2089150" y="19451638"/>
          <a:ext cx="13614400" cy="764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imgW="13611243" imgH="7643752" progId="Excel.Chart.8">
                  <p:embed/>
                </p:oleObj>
              </mc:Choice>
              <mc:Fallback>
                <p:oleObj r:id="rId6" imgW="13611243" imgH="7643752" progId="Excel.Chart.8">
                  <p:embed/>
                  <p:pic>
                    <p:nvPicPr>
                      <p:cNvPr id="9" name="Platshållare för innehåll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9451638"/>
                        <a:ext cx="13614400" cy="764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Platshållare för innehåll 24"/>
          <p:cNvGraphicFramePr>
            <a:graphicFrameLocks/>
          </p:cNvGraphicFramePr>
          <p:nvPr/>
        </p:nvGraphicFramePr>
        <p:xfrm>
          <a:off x="2241550" y="19604038"/>
          <a:ext cx="13614400" cy="764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7" imgW="13611243" imgH="7643752" progId="Excel.Chart.8">
                  <p:embed/>
                </p:oleObj>
              </mc:Choice>
              <mc:Fallback>
                <p:oleObj r:id="rId7" imgW="13611243" imgH="7643752" progId="Excel.Chart.8">
                  <p:embed/>
                  <p:pic>
                    <p:nvPicPr>
                      <p:cNvPr id="10" name="Platshållare för innehåll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9604038"/>
                        <a:ext cx="13614400" cy="764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Platshållare för innehåll 24"/>
          <p:cNvGraphicFramePr>
            <a:graphicFrameLocks/>
          </p:cNvGraphicFramePr>
          <p:nvPr/>
        </p:nvGraphicFramePr>
        <p:xfrm>
          <a:off x="2393950" y="19756438"/>
          <a:ext cx="13614400" cy="764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Kalkylblad" r:id="rId8" imgW="13611243" imgH="7643752" progId="Excel.Sheet.8">
                  <p:embed/>
                </p:oleObj>
              </mc:Choice>
              <mc:Fallback>
                <p:oleObj name="Kalkylblad" r:id="rId8" imgW="13611243" imgH="7643752" progId="Excel.Sheet.8">
                  <p:embed/>
                  <p:pic>
                    <p:nvPicPr>
                      <p:cNvPr id="11" name="Platshållare för innehåll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9756438"/>
                        <a:ext cx="13614400" cy="764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84052238"/>
              </p:ext>
            </p:extLst>
          </p:nvPr>
        </p:nvGraphicFramePr>
        <p:xfrm>
          <a:off x="2063552" y="1693332"/>
          <a:ext cx="7918648" cy="461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7283152" cy="381000"/>
          </a:xfrm>
        </p:spPr>
        <p:txBody>
          <a:bodyPr/>
          <a:lstStyle/>
          <a:p>
            <a:r>
              <a:rPr lang="sv-SE" dirty="0"/>
              <a:t>Dan Wetterborg</a:t>
            </a:r>
          </a:p>
        </p:txBody>
      </p:sp>
    </p:spTree>
    <p:extLst>
      <p:ext uri="{BB962C8B-B14F-4D97-AF65-F5344CB8AC3E}">
        <p14:creationId xmlns:p14="http://schemas.microsoft.com/office/powerpoint/2010/main" val="16177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7772400" cy="864096"/>
          </a:xfrm>
        </p:spPr>
        <p:txBody>
          <a:bodyPr/>
          <a:lstStyle/>
          <a:p>
            <a:r>
              <a:rPr lang="sv-SE" dirty="0"/>
              <a:t>Mer resultat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63750" y="1772816"/>
            <a:ext cx="77724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sv-SE" sz="1600" dirty="0"/>
              <a:t>Genomsnittligt antal dygn/vecka med dysfunktionella beteenden, mätt med veckokort under 4 veckors orienteringsfas och 52 veckors behandling (</a:t>
            </a:r>
            <a:r>
              <a:rPr lang="sv-SE" sz="1600" i="1" dirty="0"/>
              <a:t>n</a:t>
            </a:r>
            <a:r>
              <a:rPr lang="sv-SE" sz="1600" dirty="0"/>
              <a:t>=29).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14 april 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Dan Wetterborg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13</a:t>
            </a:fld>
            <a:endParaRPr lang="sv-SE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5501247"/>
              </p:ext>
            </p:extLst>
          </p:nvPr>
        </p:nvGraphicFramePr>
        <p:xfrm>
          <a:off x="2063552" y="1268760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1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7772400" cy="1143000"/>
          </a:xfrm>
        </p:spPr>
        <p:txBody>
          <a:bodyPr/>
          <a:lstStyle/>
          <a:p>
            <a:r>
              <a:rPr lang="sv-SE" dirty="0"/>
              <a:t>Ännu mer resultat…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63750" y="1196752"/>
            <a:ext cx="7772400" cy="518457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sv-SE" sz="1600" dirty="0"/>
              <a:t>Medelvärden för själv- och anhörigrapporterad aggressivitet och regelbrott på två ASEBA-skalor (ASR och ABCL) (</a:t>
            </a:r>
            <a:r>
              <a:rPr lang="sv-SE" sz="1600" i="1" dirty="0"/>
              <a:t>n</a:t>
            </a:r>
            <a:r>
              <a:rPr lang="sv-SE" sz="1600" dirty="0"/>
              <a:t>=29).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sv-SE" sz="1800" dirty="0"/>
              <a:t>Symptom på BPS och depression minskade betydligt men inte </a:t>
            </a:r>
            <a:r>
              <a:rPr lang="sv-SE" sz="1800" dirty="0" err="1"/>
              <a:t>ångestsymptom</a:t>
            </a:r>
            <a:r>
              <a:rPr lang="sv-SE" sz="1800" dirty="0"/>
              <a:t> eller substansrelaterade problem. Fullföljande deltagare (</a:t>
            </a:r>
            <a:r>
              <a:rPr lang="sv-SE" sz="1800" i="1" dirty="0"/>
              <a:t>n</a:t>
            </a:r>
            <a:r>
              <a:rPr lang="sv-SE" sz="1800" dirty="0"/>
              <a:t>=19) vidmakthöll sina förbättringar vid uppföljningen ett år efter behandlingen och skattade behandlingens kvalitet som 4.3 på en 5 gradig skala.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14 april 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Dan Wetterborg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14</a:t>
            </a:fld>
            <a:endParaRPr lang="sv-SE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063552" y="1268760"/>
          <a:ext cx="77768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31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Brister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styrkor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Brister:</a:t>
            </a:r>
          </a:p>
          <a:p>
            <a:pPr lvl="1"/>
            <a:r>
              <a:rPr lang="sv-SE" dirty="0"/>
              <a:t>Ingen kontrollgrupp</a:t>
            </a:r>
          </a:p>
          <a:p>
            <a:pPr lvl="1"/>
            <a:r>
              <a:rPr lang="sv-SE" dirty="0"/>
              <a:t>Litet </a:t>
            </a:r>
            <a:r>
              <a:rPr lang="sv-SE" dirty="0" err="1"/>
              <a:t>sample</a:t>
            </a:r>
            <a:endParaRPr lang="sv-SE" dirty="0"/>
          </a:p>
          <a:p>
            <a:pPr lvl="1"/>
            <a:r>
              <a:rPr lang="sv-SE" dirty="0"/>
              <a:t>(En del) data insamlad av terapeuter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Styrkor:</a:t>
            </a:r>
          </a:p>
          <a:p>
            <a:pPr lvl="1"/>
            <a:r>
              <a:rPr lang="sv-SE" dirty="0"/>
              <a:t>Utfallsmått inkluderar antisociala beteenden</a:t>
            </a:r>
          </a:p>
          <a:p>
            <a:pPr lvl="1"/>
            <a:r>
              <a:rPr lang="sv-SE" dirty="0"/>
              <a:t>Data insamlad från både anhöriga och deltagare</a:t>
            </a:r>
          </a:p>
          <a:p>
            <a:pPr lvl="1"/>
            <a:r>
              <a:rPr lang="sv-SE" dirty="0"/>
              <a:t>Få </a:t>
            </a:r>
            <a:r>
              <a:rPr lang="sv-SE" dirty="0" err="1"/>
              <a:t>exklusionskriterier</a:t>
            </a:r>
            <a:r>
              <a:rPr lang="sv-SE" dirty="0"/>
              <a:t>, behandlingen genomförd i sedvanlig psykiatrisk öppenvård av terapeuter utan utbildning i ASPS/brottsdömda. 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14 april 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Dan Wetterborg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6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Vi lyckades rekrytera och hålla kvar män med BPS och ASPS.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Studien bidrar med preliminärt stöd för att DBT kan minska många dysfunktionella beteenden och förbättra psykisk hälsa hos män med BPS och antisociala beteenden.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Studier med randomiserad design bör prioriteras.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Vid implementering av DBT för denna grupp kanske det är vettigt att anpassa behandlingen för att bättre hjälpa mot substansrelaterade problem?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14 april 2021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7283152" cy="381000"/>
          </a:xfrm>
        </p:spPr>
        <p:txBody>
          <a:bodyPr/>
          <a:lstStyle/>
          <a:p>
            <a:r>
              <a:rPr lang="sv-SE" dirty="0"/>
              <a:t>Dan Wetterborg</a:t>
            </a:r>
          </a:p>
        </p:txBody>
      </p:sp>
    </p:spTree>
    <p:extLst>
      <p:ext uri="{BB962C8B-B14F-4D97-AF65-F5344CB8AC3E}">
        <p14:creationId xmlns:p14="http://schemas.microsoft.com/office/powerpoint/2010/main" val="7287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DDF334-DB1F-A042-9FD0-24C8B180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 vi hjälpa?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1943093F-753B-C24F-8165-B178CC93E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35843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5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D52CA-70AE-EA4E-94F0-E3970F3F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0296A4-BFE7-2941-9D3E-48034698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34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D577F7-1A41-3241-BB5F-6899A356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antisocialt personlighetssyndrom?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21A2481-F59C-3449-9170-5F77C37E4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288" y="2317485"/>
            <a:ext cx="6299200" cy="30226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1F63AA7-75C0-7D45-866F-B938DDF653CB}"/>
              </a:ext>
            </a:extLst>
          </p:cNvPr>
          <p:cNvSpPr txBox="1">
            <a:spLocks/>
          </p:cNvSpPr>
          <p:nvPr/>
        </p:nvSpPr>
        <p:spPr>
          <a:xfrm>
            <a:off x="1479828" y="506505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v-SE" dirty="0"/>
              <a:t>Eller?</a:t>
            </a:r>
          </a:p>
        </p:txBody>
      </p:sp>
    </p:spTree>
    <p:extLst>
      <p:ext uri="{BB962C8B-B14F-4D97-AF65-F5344CB8AC3E}">
        <p14:creationId xmlns:p14="http://schemas.microsoft.com/office/powerpoint/2010/main" val="14593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BCA080-7335-D945-86F7-BA55E791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Diagnoskriterier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721509-53D7-8142-84C6-6A1086351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Ett genomgående mönster av bristande respekt för och kränkningar av andras rättigheter som varat sedan 15-års åldern, vilket tar sig minst tre av följande uttryck:</a:t>
            </a:r>
          </a:p>
          <a:p>
            <a:pPr marL="457200" indent="-457200">
              <a:buAutoNum type="arabicPeriod"/>
            </a:pPr>
            <a:r>
              <a:rPr lang="sv-SE" dirty="0"/>
              <a:t>Är oförmögen att anpassa sig till rådande normer, vilket tar sig uttryck i upprepade brottsliga handlingar.</a:t>
            </a:r>
          </a:p>
          <a:p>
            <a:pPr marL="457200" indent="-457200">
              <a:buAutoNum type="arabicPeriod"/>
            </a:pPr>
            <a:r>
              <a:rPr lang="sv-SE" dirty="0"/>
              <a:t>Har ett bedrägligt beteende, vilket visar sig i upprepade lögner.</a:t>
            </a:r>
          </a:p>
          <a:p>
            <a:pPr marL="457200" indent="-457200">
              <a:buAutoNum type="arabicPeriod"/>
            </a:pPr>
            <a:r>
              <a:rPr lang="sv-SE" dirty="0"/>
              <a:t>Är impulsiv eller oförmögen att göra upp planer.</a:t>
            </a:r>
          </a:p>
          <a:p>
            <a:pPr marL="457200" indent="-457200">
              <a:buAutoNum type="arabicPeriod"/>
            </a:pPr>
            <a:r>
              <a:rPr lang="sv-SE" dirty="0"/>
              <a:t>Är irritabel och aggressiv, vilket visar sig i upprepade slagsmål.</a:t>
            </a:r>
          </a:p>
          <a:p>
            <a:pPr marL="457200" indent="-457200">
              <a:buAutoNum type="arabicPeriod"/>
            </a:pPr>
            <a:r>
              <a:rPr lang="sv-SE" dirty="0"/>
              <a:t>Nonchalerar obekymrat såväl egen som andras säkerhet.</a:t>
            </a:r>
          </a:p>
          <a:p>
            <a:pPr marL="457200" indent="-457200">
              <a:buAutoNum type="arabicPeriod"/>
            </a:pPr>
            <a:r>
              <a:rPr lang="sv-SE" dirty="0"/>
              <a:t>Är ständigt ansvarslös, vilket visar sig i en oförmåga att etablera ordnade arbetsförhållanden.</a:t>
            </a:r>
          </a:p>
          <a:p>
            <a:pPr marL="457200" indent="-457200">
              <a:buAutoNum type="arabicPeriod"/>
            </a:pPr>
            <a:r>
              <a:rPr lang="sv-SE" dirty="0"/>
              <a:t>Visar brist på ångerkänslor.</a:t>
            </a:r>
          </a:p>
        </p:txBody>
      </p:sp>
    </p:spTree>
    <p:extLst>
      <p:ext uri="{BB962C8B-B14F-4D97-AF65-F5344CB8AC3E}">
        <p14:creationId xmlns:p14="http://schemas.microsoft.com/office/powerpoint/2010/main" val="27418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4C1D2-8085-C840-AFEF-E32D1DD6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Förekomst, samsjuklighet och prognos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2B75ED-4E52-024D-888A-8937E3E0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Mellan 0.2-4% i den allmänna befolkningen och ca 50% av intagna på anstalt. Tre gånger vanligare hos män.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Hög samsjuklighet med andra psykiatriska tillstånd, såsom depression, ångesttillstånd och missbruk.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Tydligt förhöjd risk för traumatiska skador, och andra somatiska hälsoproblem.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4-5% kommer att dö för egen hand och många har livslånga problem socialt och yrkesmässigt, även om färre uppfyller diagnoskriterier när de blir äldre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26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B4988-E757-FB4B-A798-E6995160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7EC7D7-495F-814A-8245-9C0FBEEBC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Cochrane</a:t>
            </a:r>
            <a:r>
              <a:rPr lang="sv-SE" dirty="0"/>
              <a:t> 2020: Otillräckligt vetenskapligt stöd för behandling med något läkemedel eller någon psykologisk behandling.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Men psykologiska behandlingsalternativ kan minska risken för återfall i brott hos brottsdömda, dock troligtvis sämre effekt för de med antisocialt personlighetssyndrom.</a:t>
            </a:r>
          </a:p>
        </p:txBody>
      </p:sp>
    </p:spTree>
    <p:extLst>
      <p:ext uri="{BB962C8B-B14F-4D97-AF65-F5344CB8AC3E}">
        <p14:creationId xmlns:p14="http://schemas.microsoft.com/office/powerpoint/2010/main" val="31941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4C769C-E500-214F-BC21-F58EFB33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Borderline personlighetssyndrom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F4E24D-D857-5E4C-8414-8238B4D9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Vanligt förekommande i specialistpsykiatrin. Diagnosticeras oftare hos kvinnor.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Kännetecknas av känslomässig instabilitet, impulsivitet och relationsproblem.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Hög samsjuklighet med andra psykiatriska tillstånd och hög suicidrisk.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Långvarig funktionsnedsättning även om färre uppfyller diagnoskriterier med stigande ålder.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9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7418-C496-4A62-96D5-4A259C51AEEE}" type="datetime4">
              <a:rPr lang="sv-SE"/>
              <a:pPr/>
              <a:t>14 april 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7283152" cy="336376"/>
          </a:xfrm>
        </p:spPr>
        <p:txBody>
          <a:bodyPr/>
          <a:lstStyle/>
          <a:p>
            <a:r>
              <a:rPr lang="sv-SE" dirty="0"/>
              <a:t>Dan Wetterborg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E379-E150-4D55-B492-6DDDF03A1FBF}" type="slidenum">
              <a:rPr lang="sv-SE"/>
              <a:pPr/>
              <a:t>7</a:t>
            </a:fld>
            <a:endParaRPr lang="sv-S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sårbar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farlig</a:t>
            </a:r>
            <a:r>
              <a:rPr lang="en-US" dirty="0"/>
              <a:t> </a:t>
            </a:r>
            <a:r>
              <a:rPr lang="en-US" dirty="0" err="1"/>
              <a:t>grupp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8284450"/>
              </p:ext>
            </p:extLst>
          </p:nvPr>
        </p:nvGraphicFramePr>
        <p:xfrm>
          <a:off x="2063750" y="21209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52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F7B13-B4CD-654C-A3DF-004A9347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Dialektisk beteendeterapi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E5C6DC-3565-F74A-B496-9DDFEE95C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En evidensbaserad behandling för kvinnor med BPS.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Bygger på dialektisk filosofi och beteendeterapi.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Lär ut färdigheter för att hantera känslor, relationer och destruktiva beteendeimpulser.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Utformad för ”omöjliga” terapipatienter med tydligt struktur för att hantera s.k. ”terapistörande beteenden”.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Innehåller både individuell terapi och färdighetsträning i grupp. Är lång och intensiv.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3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0A44FE-9787-494F-8260-BB29E96D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14 april 2021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20E89B-169C-EF4E-BB42-870A1102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Efternamn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909B2B-91DC-9A47-8C8E-D4FBCACA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FEEFD022-7B6D-ED40-9BFF-AC3E4C656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76" y="1556793"/>
            <a:ext cx="7772400" cy="3919133"/>
          </a:xfrm>
        </p:spPr>
      </p:pic>
    </p:spTree>
    <p:extLst>
      <p:ext uri="{BB962C8B-B14F-4D97-AF65-F5344CB8AC3E}">
        <p14:creationId xmlns:p14="http://schemas.microsoft.com/office/powerpoint/2010/main" val="1525336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873</Words>
  <Application>Microsoft Macintosh PowerPoint</Application>
  <PresentationFormat>Bredbild</PresentationFormat>
  <Paragraphs>162</Paragraphs>
  <Slides>18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Jon</vt:lpstr>
      <vt:lpstr>Excel.Chart.8</vt:lpstr>
      <vt:lpstr>Kalkylblad</vt:lpstr>
      <vt:lpstr>Behandling av antisocialt personlighetssyndrom</vt:lpstr>
      <vt:lpstr>Vad är antisocialt personlighetssyndrom?</vt:lpstr>
      <vt:lpstr>Diagnoskriterier</vt:lpstr>
      <vt:lpstr>Förekomst, samsjuklighet och prognos</vt:lpstr>
      <vt:lpstr>Behandling</vt:lpstr>
      <vt:lpstr>Borderline personlighetssyndrom</vt:lpstr>
      <vt:lpstr>En sårbar och farlig grupp</vt:lpstr>
      <vt:lpstr>Dialektisk beteendeterapi</vt:lpstr>
      <vt:lpstr>PowerPoint-presentation</vt:lpstr>
      <vt:lpstr>Syfte</vt:lpstr>
      <vt:lpstr>Metod</vt:lpstr>
      <vt:lpstr>Resultat</vt:lpstr>
      <vt:lpstr>Mer resultat</vt:lpstr>
      <vt:lpstr>Ännu mer resultat…</vt:lpstr>
      <vt:lpstr>Brister och styrkor</vt:lpstr>
      <vt:lpstr>Slutsatser</vt:lpstr>
      <vt:lpstr>Kan vi hjälpa?</vt:lpstr>
      <vt:lpstr>Frågor?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Behandling av antisocialt personlighetssyndrom</dc:title>
  <dc:creator>Dan Wetterborg</dc:creator>
  <cp:lastModifiedBy>Dan Wetterborg</cp:lastModifiedBy>
  <cp:revision>14</cp:revision>
  <dcterms:created xsi:type="dcterms:W3CDTF">2021-04-14T13:17:57Z</dcterms:created>
  <dcterms:modified xsi:type="dcterms:W3CDTF">2021-04-15T11:31:27Z</dcterms:modified>
</cp:coreProperties>
</file>