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798" r:id="rId3"/>
    <p:sldId id="478" r:id="rId4"/>
    <p:sldId id="383" r:id="rId5"/>
    <p:sldId id="370" r:id="rId6"/>
    <p:sldId id="371" r:id="rId7"/>
    <p:sldId id="297" r:id="rId8"/>
    <p:sldId id="298" r:id="rId9"/>
    <p:sldId id="379" r:id="rId10"/>
    <p:sldId id="302" r:id="rId11"/>
    <p:sldId id="437" r:id="rId12"/>
    <p:sldId id="438" r:id="rId13"/>
    <p:sldId id="445" r:id="rId14"/>
    <p:sldId id="799" r:id="rId15"/>
    <p:sldId id="467" r:id="rId16"/>
    <p:sldId id="859" r:id="rId17"/>
    <p:sldId id="860" r:id="rId18"/>
    <p:sldId id="862" r:id="rId19"/>
    <p:sldId id="455" r:id="rId20"/>
    <p:sldId id="351" r:id="rId21"/>
    <p:sldId id="461" r:id="rId22"/>
    <p:sldId id="481" r:id="rId23"/>
    <p:sldId id="476" r:id="rId24"/>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712" autoAdjust="0"/>
  </p:normalViewPr>
  <p:slideViewPr>
    <p:cSldViewPr snapToGrid="0" showGuides="1">
      <p:cViewPr>
        <p:scale>
          <a:sx n="60" d="100"/>
          <a:sy n="60" d="100"/>
        </p:scale>
        <p:origin x="832" y="20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23CEAAF3-9831-450B-8D59-2C09DB96C8FC}" type="datetimeFigureOut">
              <a:rPr lang="sv-SE"/>
              <a:t>2021-04-15</a:t>
            </a:fld>
            <a:endParaRPr/>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2D50CD79-FC16-4410-AB61-17F26E6D3BC8}" type="datetimeFigureOut">
              <a:rPr lang="sv-SE"/>
              <a:t>2021-04-15</a:t>
            </a:fld>
            <a:endParaRPr/>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sv-SE"/>
              <a:t>Klicka här för att ändra format</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a:p>
        </p:txBody>
      </p:sp>
      <p:sp>
        <p:nvSpPr>
          <p:cNvPr id="4" name="Date Placeholder 3"/>
          <p:cNvSpPr>
            <a:spLocks noGrp="1"/>
          </p:cNvSpPr>
          <p:nvPr>
            <p:ph type="dt" sz="half" idx="10"/>
          </p:nvPr>
        </p:nvSpPr>
        <p:spPr/>
        <p:txBody>
          <a:bodyPr/>
          <a:lstStyle/>
          <a:p>
            <a:fld id="{402B9795-92DC-40DC-A1CA-9A4B349D7824}" type="datetimeFigureOut">
              <a:rPr lang="sv-SE"/>
              <a:t>2021-04-15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sv-SE"/>
              <a:t>Klicka här för att ändra format</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02B9795-92DC-40DC-A1CA-9A4B349D7824}" type="datetimeFigureOut">
              <a:rPr lang="sv-SE"/>
              <a:t>2021-04-15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Date Placeholder 3"/>
          <p:cNvSpPr>
            <a:spLocks noGrp="1"/>
          </p:cNvSpPr>
          <p:nvPr>
            <p:ph type="dt" sz="half" idx="10"/>
          </p:nvPr>
        </p:nvSpPr>
        <p:spPr/>
        <p:txBody>
          <a:bodyPr/>
          <a:lstStyle/>
          <a:p>
            <a:fld id="{402B9795-92DC-40DC-A1CA-9A4B349D7824}" type="datetimeFigureOut">
              <a:rPr lang="sv-SE"/>
              <a:t>2021-04-15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sv-SE"/>
              <a:t>Klicka här för att ändra format</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Date Placeholder 3"/>
          <p:cNvSpPr>
            <a:spLocks noGrp="1"/>
          </p:cNvSpPr>
          <p:nvPr>
            <p:ph type="dt" sz="half" idx="10"/>
          </p:nvPr>
        </p:nvSpPr>
        <p:spPr/>
        <p:txBody>
          <a:bodyPr/>
          <a:lstStyle/>
          <a:p>
            <a:fld id="{402B9795-92DC-40DC-A1CA-9A4B349D7824}" type="datetimeFigureOut">
              <a:rPr lang="sv-SE"/>
              <a:t>2021-04-15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Date Placeholder 3"/>
          <p:cNvSpPr>
            <a:spLocks noGrp="1"/>
          </p:cNvSpPr>
          <p:nvPr>
            <p:ph type="dt" sz="half" idx="10"/>
          </p:nvPr>
        </p:nvSpPr>
        <p:spPr/>
        <p:txBody>
          <a:bodyPr/>
          <a:lstStyle/>
          <a:p>
            <a:fld id="{402B9795-92DC-40DC-A1CA-9A4B349D7824}" type="datetimeFigureOut">
              <a:rPr lang="sv-SE"/>
              <a:t>2021-04-15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med bild">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sv-SE"/>
              <a:t>Klicka här för att ändra format</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sv-SE"/>
              <a:t>Klicka på ikonen för att lägga till en bild</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sz="1200" b="1" i="1">
                <a:latin typeface="Arial"/>
                <a:ea typeface="+mn-ea"/>
                <a:cs typeface="Arial"/>
              </a:rPr>
              <a:t>OBS!</a:t>
            </a:r>
          </a:p>
          <a:p>
            <a:pPr algn="l" defTabSz="914400">
              <a:buNone/>
            </a:pPr>
            <a:r>
              <a:rPr b="0" i="0"/>
              <a:t> </a:t>
            </a:r>
            <a:r>
              <a:rPr sz="1200" b="0" i="1">
                <a:latin typeface="Arial"/>
                <a:ea typeface="+mn-ea"/>
                <a:cs typeface="Arial"/>
              </a:rPr>
              <a:t>Om du vill ändra bilden i den här presentationen markerar du bilden och tar bort den. Klicka sedan på ikonen Bilder i platshållaren för att infoga din egen bild </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sv-SE"/>
              <a:t>Klicka här för att ändra format</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402B9795-92DC-40DC-A1CA-9A4B349D7824}" type="datetimeFigureOut">
              <a:rPr lang="sv-SE"/>
              <a:t>2021-04-15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5" name="Date Placeholder 4"/>
          <p:cNvSpPr>
            <a:spLocks noGrp="1"/>
          </p:cNvSpPr>
          <p:nvPr>
            <p:ph type="dt" sz="half" idx="10"/>
          </p:nvPr>
        </p:nvSpPr>
        <p:spPr/>
        <p:txBody>
          <a:bodyPr/>
          <a:lstStyle/>
          <a:p>
            <a:fld id="{402B9795-92DC-40DC-A1CA-9A4B349D7824}" type="datetimeFigureOut">
              <a:rPr lang="sv-SE"/>
              <a:t>2021-04-15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4900" y="2424112"/>
            <a:ext cx="4919472" cy="3748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66110" y="2424112"/>
            <a:ext cx="4919472" cy="3748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7" name="Date Placeholder 6"/>
          <p:cNvSpPr>
            <a:spLocks noGrp="1"/>
          </p:cNvSpPr>
          <p:nvPr>
            <p:ph type="dt" sz="half" idx="10"/>
          </p:nvPr>
        </p:nvSpPr>
        <p:spPr/>
        <p:txBody>
          <a:bodyPr/>
          <a:lstStyle/>
          <a:p>
            <a:fld id="{402B9795-92DC-40DC-A1CA-9A4B349D7824}" type="datetimeFigureOut">
              <a:rPr lang="sv-SE"/>
              <a:t>2021-04-15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a:p>
        </p:txBody>
      </p:sp>
      <p:sp>
        <p:nvSpPr>
          <p:cNvPr id="3" name="Date Placeholder 2"/>
          <p:cNvSpPr>
            <a:spLocks noGrp="1"/>
          </p:cNvSpPr>
          <p:nvPr>
            <p:ph type="dt" sz="half" idx="10"/>
          </p:nvPr>
        </p:nvSpPr>
        <p:spPr/>
        <p:txBody>
          <a:bodyPr/>
          <a:lstStyle/>
          <a:p>
            <a:fld id="{402B9795-92DC-40DC-A1CA-9A4B349D7824}" type="datetimeFigureOut">
              <a:rPr lang="sv-SE"/>
              <a:t>2021-04-15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sv-SE"/>
              <a:t>2021-04-15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sv-SE"/>
              <a:t>Klicka här för att ändra format</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02B9795-92DC-40DC-A1CA-9A4B349D7824}" type="datetimeFigureOut">
              <a:rPr lang="sv-SE"/>
              <a:t>2021-04-15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sv-SE"/>
              <a:t>Klicka här för att ändra format</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sv-SE"/>
              <a:pPr/>
              <a:t>2021-04-15</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hyperlink" Target="http://www.ptfo.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5">
            <a:extLst>
              <a:ext uri="{FF2B5EF4-FFF2-40B4-BE49-F238E27FC236}">
                <a16:creationId xmlns:a16="http://schemas.microsoft.com/office/drawing/2014/main" id="{42FB5CDC-07A4-4675-B5DD-BFA998F167C1}"/>
              </a:ext>
            </a:extLst>
          </p:cNvPr>
          <p:cNvSpPr txBox="1">
            <a:spLocks/>
          </p:cNvSpPr>
          <p:nvPr/>
        </p:nvSpPr>
        <p:spPr>
          <a:xfrm>
            <a:off x="660776" y="2807118"/>
            <a:ext cx="6325953" cy="2984082"/>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lnSpc>
                <a:spcPct val="120000"/>
              </a:lnSpc>
              <a:spcBef>
                <a:spcPts val="0"/>
              </a:spcBef>
            </a:pPr>
            <a:r>
              <a:rPr lang="sv-SE" sz="2800" dirty="0">
                <a:solidFill>
                  <a:srgbClr val="514843"/>
                </a:solidFill>
              </a:rPr>
              <a:t>Den mörka triadens personlighetssyndrom</a:t>
            </a:r>
          </a:p>
          <a:p>
            <a:pPr algn="ctr">
              <a:spcBef>
                <a:spcPts val="0"/>
              </a:spcBef>
            </a:pPr>
            <a:br>
              <a:rPr lang="sv-SE" sz="3200" dirty="0">
                <a:solidFill>
                  <a:srgbClr val="514843"/>
                </a:solidFill>
              </a:rPr>
            </a:br>
            <a:br>
              <a:rPr lang="sv-SE" sz="3200" dirty="0">
                <a:solidFill>
                  <a:srgbClr val="514843"/>
                </a:solidFill>
              </a:rPr>
            </a:br>
            <a:br>
              <a:rPr lang="sv-SE" sz="3200" dirty="0">
                <a:solidFill>
                  <a:srgbClr val="514843"/>
                </a:solidFill>
              </a:rPr>
            </a:br>
            <a:endParaRPr lang="sv-SE" sz="3200" dirty="0">
              <a:solidFill>
                <a:srgbClr val="514843"/>
              </a:solidFill>
              <a:latin typeface="Plantagenet Cherokee"/>
            </a:endParaRPr>
          </a:p>
        </p:txBody>
      </p:sp>
      <p:pic>
        <p:nvPicPr>
          <p:cNvPr id="1028" name="Picture 4" descr="Agent Stefan...med rätt att leva: Känner du en psykopat? Spring!!!">
            <a:extLst>
              <a:ext uri="{FF2B5EF4-FFF2-40B4-BE49-F238E27FC236}">
                <a16:creationId xmlns:a16="http://schemas.microsoft.com/office/drawing/2014/main" id="{F3549AF2-A55F-4577-B8AA-82E142B7B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952" y="1995487"/>
            <a:ext cx="3199648"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9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33235" y="287647"/>
            <a:ext cx="7772400" cy="868363"/>
          </a:xfrm>
        </p:spPr>
        <p:txBody>
          <a:bodyPr/>
          <a:lstStyle/>
          <a:p>
            <a:r>
              <a:rPr lang="sv-SE" altLang="sv-SE" dirty="0"/>
              <a:t>Temperamentsmässiga riskfaktorer </a:t>
            </a:r>
            <a:endParaRPr lang="sv-SE" altLang="sv-SE" sz="1900" dirty="0"/>
          </a:p>
        </p:txBody>
      </p:sp>
      <p:sp>
        <p:nvSpPr>
          <p:cNvPr id="60419" name="Rectangle 3"/>
          <p:cNvSpPr>
            <a:spLocks noGrp="1" noChangeArrowheads="1"/>
          </p:cNvSpPr>
          <p:nvPr>
            <p:ph type="body" idx="1"/>
          </p:nvPr>
        </p:nvSpPr>
        <p:spPr>
          <a:xfrm>
            <a:off x="1177380" y="1574920"/>
            <a:ext cx="9945545" cy="4995433"/>
          </a:xfrm>
        </p:spPr>
        <p:txBody>
          <a:bodyPr>
            <a:normAutofit/>
          </a:bodyPr>
          <a:lstStyle/>
          <a:p>
            <a:pPr>
              <a:lnSpc>
                <a:spcPct val="80000"/>
              </a:lnSpc>
            </a:pPr>
            <a:r>
              <a:rPr lang="sv-SE" sz="1800" dirty="0"/>
              <a:t>Känslokyla</a:t>
            </a:r>
          </a:p>
          <a:p>
            <a:pPr>
              <a:lnSpc>
                <a:spcPct val="80000"/>
              </a:lnSpc>
            </a:pPr>
            <a:r>
              <a:rPr lang="sv-SE" sz="1800" dirty="0"/>
              <a:t>Brist på empati</a:t>
            </a:r>
          </a:p>
          <a:p>
            <a:pPr>
              <a:lnSpc>
                <a:spcPct val="80000"/>
              </a:lnSpc>
            </a:pPr>
            <a:r>
              <a:rPr lang="sv-SE" sz="1800" dirty="0"/>
              <a:t>Ingen eller fel reaktion på andra barns känslor </a:t>
            </a:r>
          </a:p>
          <a:p>
            <a:pPr>
              <a:lnSpc>
                <a:spcPct val="80000"/>
              </a:lnSpc>
            </a:pPr>
            <a:r>
              <a:rPr lang="sv-SE" sz="1800" dirty="0"/>
              <a:t>Reagerar inte på bestraffning.</a:t>
            </a:r>
          </a:p>
          <a:p>
            <a:pPr>
              <a:lnSpc>
                <a:spcPct val="80000"/>
              </a:lnSpc>
            </a:pPr>
            <a:r>
              <a:rPr lang="sv-SE" altLang="sv-SE" sz="1800" dirty="0"/>
              <a:t>Oräddhet</a:t>
            </a:r>
          </a:p>
          <a:p>
            <a:pPr>
              <a:lnSpc>
                <a:spcPct val="80000"/>
              </a:lnSpc>
            </a:pPr>
            <a:r>
              <a:rPr lang="sv-SE" altLang="sv-SE" sz="1800" dirty="0"/>
              <a:t>Fokus på belöning</a:t>
            </a:r>
          </a:p>
          <a:p>
            <a:pPr>
              <a:lnSpc>
                <a:spcPct val="80000"/>
              </a:lnSpc>
            </a:pPr>
            <a:r>
              <a:rPr lang="sv-SE" altLang="sv-SE" sz="1800" dirty="0"/>
              <a:t>Svårigheter att lära av erfarenheter</a:t>
            </a:r>
          </a:p>
          <a:p>
            <a:pPr>
              <a:lnSpc>
                <a:spcPct val="80000"/>
              </a:lnSpc>
            </a:pPr>
            <a:r>
              <a:rPr lang="sv-SE" altLang="sv-SE" sz="1800" dirty="0"/>
              <a:t>Svårigheter att utveckla alternativa kognitiva strategier</a:t>
            </a:r>
          </a:p>
          <a:p>
            <a:pPr>
              <a:lnSpc>
                <a:spcPct val="80000"/>
              </a:lnSpc>
            </a:pPr>
            <a:r>
              <a:rPr lang="sv-SE" altLang="sv-SE" sz="1800" dirty="0"/>
              <a:t>ADHD i kombination med uppförandestörning i barndomen </a:t>
            </a:r>
          </a:p>
          <a:p>
            <a:pPr>
              <a:lnSpc>
                <a:spcPct val="80000"/>
              </a:lnSpc>
              <a:buFont typeface="Wingdings" panose="05000000000000000000" pitchFamily="2" charset="2"/>
              <a:buNone/>
            </a:pPr>
            <a:r>
              <a:rPr lang="sv-SE" altLang="sv-SE" sz="1800" dirty="0"/>
              <a:t>	 </a:t>
            </a:r>
          </a:p>
        </p:txBody>
      </p:sp>
    </p:spTree>
    <p:extLst>
      <p:ext uri="{BB962C8B-B14F-4D97-AF65-F5344CB8AC3E}">
        <p14:creationId xmlns:p14="http://schemas.microsoft.com/office/powerpoint/2010/main" val="129247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72570" y="313901"/>
            <a:ext cx="7772400" cy="833461"/>
          </a:xfrm>
        </p:spPr>
        <p:txBody>
          <a:bodyPr>
            <a:normAutofit/>
          </a:bodyPr>
          <a:lstStyle/>
          <a:p>
            <a:r>
              <a:rPr lang="sv-SE" altLang="sv-SE" dirty="0"/>
              <a:t>Miljömässiga riskfaktorer </a:t>
            </a:r>
            <a:endParaRPr lang="sv-SE" altLang="sv-SE" sz="2000" dirty="0"/>
          </a:p>
        </p:txBody>
      </p:sp>
      <p:sp>
        <p:nvSpPr>
          <p:cNvPr id="61443" name="Rectangle 3"/>
          <p:cNvSpPr>
            <a:spLocks noGrp="1" noChangeArrowheads="1"/>
          </p:cNvSpPr>
          <p:nvPr>
            <p:ph type="body" idx="1"/>
          </p:nvPr>
        </p:nvSpPr>
        <p:spPr>
          <a:xfrm>
            <a:off x="1172570" y="1554944"/>
            <a:ext cx="9581866" cy="3917808"/>
          </a:xfrm>
        </p:spPr>
        <p:txBody>
          <a:bodyPr>
            <a:normAutofit/>
          </a:bodyPr>
          <a:lstStyle/>
          <a:p>
            <a:r>
              <a:rPr lang="sv-SE" altLang="sv-SE" sz="1800" dirty="0"/>
              <a:t>Bristande kontakt mellan förälder och barn </a:t>
            </a:r>
          </a:p>
          <a:p>
            <a:r>
              <a:rPr lang="sv-SE" altLang="sv-SE" sz="1800" dirty="0"/>
              <a:t>Hårda och inkonsekventa uppfostringsmetoder </a:t>
            </a:r>
          </a:p>
          <a:p>
            <a:r>
              <a:rPr lang="sv-SE" altLang="sv-SE" sz="1800" dirty="0"/>
              <a:t>Utsatthet för upprepad misshandel/sexuellt utnyttjande </a:t>
            </a:r>
          </a:p>
          <a:p>
            <a:pPr>
              <a:buFont typeface="Wingdings" panose="05000000000000000000" pitchFamily="2" charset="2"/>
              <a:buNone/>
            </a:pPr>
            <a:r>
              <a:rPr lang="sv-SE" altLang="sv-SE" sz="1700" dirty="0"/>
              <a:t>	</a:t>
            </a:r>
          </a:p>
        </p:txBody>
      </p:sp>
    </p:spTree>
    <p:extLst>
      <p:ext uri="{BB962C8B-B14F-4D97-AF65-F5344CB8AC3E}">
        <p14:creationId xmlns:p14="http://schemas.microsoft.com/office/powerpoint/2010/main" val="332372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Prevalens </a:t>
            </a:r>
          </a:p>
        </p:txBody>
      </p:sp>
      <p:sp>
        <p:nvSpPr>
          <p:cNvPr id="3" name="Platshållare för innehåll 2"/>
          <p:cNvSpPr>
            <a:spLocks noGrp="1"/>
          </p:cNvSpPr>
          <p:nvPr>
            <p:ph idx="1"/>
          </p:nvPr>
        </p:nvSpPr>
        <p:spPr>
          <a:xfrm>
            <a:off x="1104900" y="1600200"/>
            <a:ext cx="10640632" cy="3626556"/>
          </a:xfrm>
        </p:spPr>
        <p:txBody>
          <a:bodyPr>
            <a:normAutofit/>
          </a:bodyPr>
          <a:lstStyle/>
          <a:p>
            <a:r>
              <a:rPr lang="sv-SE" sz="1800" dirty="0"/>
              <a:t>I varje årskull finns ca 1 % barn - känslokyla, brist på ånger, impulsivitet</a:t>
            </a:r>
          </a:p>
          <a:p>
            <a:r>
              <a:rPr lang="sv-SE" sz="1800" dirty="0"/>
              <a:t>Behöver dock inte betyda att de utvecklar psykopati som vuxna</a:t>
            </a:r>
          </a:p>
          <a:p>
            <a:r>
              <a:rPr lang="sv-SE" altLang="sv-SE" sz="1800" dirty="0">
                <a:ea typeface="MS PGothic" panose="020B0600070205080204" pitchFamily="34" charset="-128"/>
              </a:rPr>
              <a:t>Ca 2-3% av totala populationen män (lägre bland kvinnor)</a:t>
            </a:r>
          </a:p>
          <a:p>
            <a:r>
              <a:rPr lang="sv-SE" altLang="sv-SE" sz="1800" dirty="0">
                <a:ea typeface="MS PGothic" panose="020B0600070205080204" pitchFamily="34" charset="-128"/>
              </a:rPr>
              <a:t>Betydligt högre förekomst inom kriminalvården (15-30 %)</a:t>
            </a:r>
          </a:p>
          <a:p>
            <a:r>
              <a:rPr lang="sv-SE" altLang="sv-SE" sz="1800" dirty="0">
                <a:ea typeface="MS PGothic" panose="020B0600070205080204" pitchFamily="34" charset="-128"/>
              </a:rPr>
              <a:t>Rättspsykiatriska och allmänpsykiatriska grupper &lt; 10 %</a:t>
            </a:r>
          </a:p>
          <a:p>
            <a:endParaRPr lang="sv-SE" sz="1800" dirty="0">
              <a:solidFill>
                <a:schemeClr val="tx1">
                  <a:lumMod val="60000"/>
                  <a:lumOff val="40000"/>
                </a:schemeClr>
              </a:solidFill>
            </a:endParaRPr>
          </a:p>
          <a:p>
            <a:pPr lvl="1"/>
            <a:endParaRPr lang="sv-SE" dirty="0">
              <a:solidFill>
                <a:schemeClr val="tx1">
                  <a:lumMod val="60000"/>
                  <a:lumOff val="40000"/>
                </a:schemeClr>
              </a:solidFill>
            </a:endParaRPr>
          </a:p>
          <a:p>
            <a:pPr lvl="1"/>
            <a:endParaRPr lang="sv-SE" dirty="0"/>
          </a:p>
          <a:p>
            <a:pPr marL="0" indent="0">
              <a:buNone/>
            </a:pPr>
            <a:endParaRPr lang="sv-SE" dirty="0"/>
          </a:p>
          <a:p>
            <a:endParaRPr lang="sv-SE" dirty="0"/>
          </a:p>
        </p:txBody>
      </p:sp>
    </p:spTree>
    <p:extLst>
      <p:ext uri="{BB962C8B-B14F-4D97-AF65-F5344CB8AC3E}">
        <p14:creationId xmlns:p14="http://schemas.microsoft.com/office/powerpoint/2010/main" val="59493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30B46C-DD94-489B-839D-37AD8798D8D7}"/>
              </a:ext>
            </a:extLst>
          </p:cNvPr>
          <p:cNvSpPr>
            <a:spLocks noGrp="1"/>
          </p:cNvSpPr>
          <p:nvPr>
            <p:ph type="title"/>
          </p:nvPr>
        </p:nvSpPr>
        <p:spPr/>
        <p:txBody>
          <a:bodyPr/>
          <a:lstStyle/>
          <a:p>
            <a:r>
              <a:rPr lang="sv-SE" dirty="0"/>
              <a:t>Forskning</a:t>
            </a:r>
          </a:p>
        </p:txBody>
      </p:sp>
      <p:sp>
        <p:nvSpPr>
          <p:cNvPr id="3" name="Platshållare för innehåll 2">
            <a:extLst>
              <a:ext uri="{FF2B5EF4-FFF2-40B4-BE49-F238E27FC236}">
                <a16:creationId xmlns:a16="http://schemas.microsoft.com/office/drawing/2014/main" id="{1BD061D8-D32D-490C-95CC-0EA831A3D54D}"/>
              </a:ext>
            </a:extLst>
          </p:cNvPr>
          <p:cNvSpPr>
            <a:spLocks noGrp="1"/>
          </p:cNvSpPr>
          <p:nvPr>
            <p:ph idx="1"/>
          </p:nvPr>
        </p:nvSpPr>
        <p:spPr>
          <a:xfrm>
            <a:off x="1104900" y="1600200"/>
            <a:ext cx="9982200" cy="4629150"/>
          </a:xfrm>
        </p:spPr>
        <p:txBody>
          <a:bodyPr>
            <a:normAutofit/>
          </a:bodyPr>
          <a:lstStyle/>
          <a:p>
            <a:r>
              <a:rPr lang="sv-SE" sz="1700" dirty="0"/>
              <a:t>"Psykopater är inga monster” </a:t>
            </a:r>
            <a:r>
              <a:rPr lang="sv-SE" sz="1700" i="1" dirty="0">
                <a:solidFill>
                  <a:schemeClr val="tx1">
                    <a:lumMod val="60000"/>
                    <a:lumOff val="40000"/>
                  </a:schemeClr>
                </a:solidFill>
              </a:rPr>
              <a:t>Karolina Sörman forskare KI</a:t>
            </a:r>
          </a:p>
          <a:p>
            <a:r>
              <a:rPr lang="sv-SE" sz="1700" dirty="0"/>
              <a:t>Empatisk förmåga i fokus</a:t>
            </a:r>
            <a:endParaRPr lang="sv-SE" sz="1700" i="1" dirty="0">
              <a:solidFill>
                <a:schemeClr val="tx1">
                  <a:lumMod val="60000"/>
                  <a:lumOff val="40000"/>
                </a:schemeClr>
              </a:solidFill>
            </a:endParaRPr>
          </a:p>
          <a:p>
            <a:r>
              <a:rPr lang="sv-SE" sz="1700" dirty="0"/>
              <a:t>”Försiktigt optimistisk” </a:t>
            </a:r>
            <a:r>
              <a:rPr lang="sv-SE" sz="1700" i="1" dirty="0">
                <a:solidFill>
                  <a:schemeClr val="tx1">
                    <a:lumMod val="60000"/>
                    <a:lumOff val="40000"/>
                  </a:schemeClr>
                </a:solidFill>
              </a:rPr>
              <a:t>Henrik Andershed kriminolog och professor Örebro</a:t>
            </a:r>
            <a:endParaRPr lang="sv-SE" altLang="sv-SE" sz="1700" dirty="0">
              <a:ea typeface="MS PGothic" panose="020B0600070205080204" pitchFamily="34" charset="-128"/>
            </a:endParaRPr>
          </a:p>
          <a:p>
            <a:r>
              <a:rPr lang="sv-SE" altLang="sv-SE" sz="1700" dirty="0">
                <a:ea typeface="MS PGothic" panose="020B0600070205080204" pitchFamily="34" charset="-128"/>
              </a:rPr>
              <a:t>De s k ”Industripsykopaterna” (Robert Hare) - hot mot samhället!</a:t>
            </a:r>
          </a:p>
          <a:p>
            <a:pPr>
              <a:lnSpc>
                <a:spcPct val="150000"/>
              </a:lnSpc>
            </a:pPr>
            <a:r>
              <a:rPr lang="sv-SE" sz="1700" dirty="0"/>
              <a:t>”Mänskliga rovdjur som använder charm, manipulation, provokation och våld för att kontrollera andra och tillfredsställa sina egna själviska behov. Med en brist på samvete och medkänsla för andra, tar de kallblodigt vad de vill ha och gör som de själva vill, och bryter mot sociala normer och förväntningar utan den minsta skymt av skuld- eller ångerkänslor”. </a:t>
            </a:r>
          </a:p>
          <a:p>
            <a:endParaRPr lang="sv-SE" altLang="sv-SE" sz="1700" dirty="0">
              <a:ea typeface="MS PGothic" panose="020B0600070205080204" pitchFamily="34" charset="-128"/>
            </a:endParaRPr>
          </a:p>
          <a:p>
            <a:endParaRPr lang="sv-SE" altLang="sv-SE" sz="1700" dirty="0">
              <a:ea typeface="MS PGothic" panose="020B0600070205080204" pitchFamily="34" charset="-128"/>
            </a:endParaRPr>
          </a:p>
          <a:p>
            <a:endParaRPr lang="sv-SE" altLang="sv-SE" sz="1700" dirty="0">
              <a:ea typeface="MS PGothic" panose="020B0600070205080204" pitchFamily="34" charset="-128"/>
            </a:endParaRPr>
          </a:p>
          <a:p>
            <a:pPr marL="0" indent="0">
              <a:buNone/>
            </a:pPr>
            <a:endParaRPr lang="sv-SE" altLang="sv-SE" sz="1700" dirty="0">
              <a:ea typeface="MS PGothic" panose="020B0600070205080204" pitchFamily="34" charset="-128"/>
            </a:endParaRPr>
          </a:p>
          <a:p>
            <a:pPr marL="0" indent="0">
              <a:buNone/>
            </a:pPr>
            <a:endParaRPr lang="sv-SE" altLang="sv-SE" sz="1700" dirty="0">
              <a:ea typeface="MS PGothic" panose="020B0600070205080204" pitchFamily="34" charset="-128"/>
            </a:endParaRPr>
          </a:p>
          <a:p>
            <a:pPr marL="0" indent="0">
              <a:buNone/>
            </a:pPr>
            <a:endParaRPr lang="sv-SE" dirty="0"/>
          </a:p>
        </p:txBody>
      </p:sp>
    </p:spTree>
    <p:extLst>
      <p:ext uri="{BB962C8B-B14F-4D97-AF65-F5344CB8AC3E}">
        <p14:creationId xmlns:p14="http://schemas.microsoft.com/office/powerpoint/2010/main" val="399949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Psykiskt våld/misshandel </a:t>
            </a:r>
            <a:r>
              <a:rPr lang="sv-SE" sz="1800" dirty="0"/>
              <a:t>– lika farligt som fysiskt våld och sexuellt utnyttjande!</a:t>
            </a:r>
          </a:p>
        </p:txBody>
      </p:sp>
      <p:sp>
        <p:nvSpPr>
          <p:cNvPr id="3" name="Platshållare för innehåll 2"/>
          <p:cNvSpPr>
            <a:spLocks noGrp="1"/>
          </p:cNvSpPr>
          <p:nvPr>
            <p:ph idx="1"/>
          </p:nvPr>
        </p:nvSpPr>
        <p:spPr/>
        <p:txBody>
          <a:bodyPr>
            <a:normAutofit/>
          </a:bodyPr>
          <a:lstStyle/>
          <a:p>
            <a:r>
              <a:rPr lang="sv-SE" dirty="0"/>
              <a:t>Förödmjukande beteende</a:t>
            </a:r>
          </a:p>
          <a:p>
            <a:r>
              <a:rPr lang="sv-SE" dirty="0"/>
              <a:t>Direkta hot</a:t>
            </a:r>
          </a:p>
          <a:p>
            <a:r>
              <a:rPr lang="sv-SE" dirty="0"/>
              <a:t>Indirekta hot</a:t>
            </a:r>
          </a:p>
          <a:p>
            <a:r>
              <a:rPr lang="sv-SE" dirty="0"/>
              <a:t>Kontroll</a:t>
            </a:r>
          </a:p>
          <a:p>
            <a:r>
              <a:rPr lang="sv-SE" dirty="0"/>
              <a:t>Isolering</a:t>
            </a:r>
          </a:p>
          <a:p>
            <a:r>
              <a:rPr lang="sv-SE" dirty="0"/>
              <a:t>Svartsjuka</a:t>
            </a:r>
          </a:p>
          <a:p>
            <a:r>
              <a:rPr lang="sv-SE" dirty="0"/>
              <a:t>Emotionellt våld</a:t>
            </a:r>
          </a:p>
          <a:p>
            <a:r>
              <a:rPr lang="sv-SE" dirty="0"/>
              <a:t>Narcissism</a:t>
            </a:r>
          </a:p>
          <a:p>
            <a:r>
              <a:rPr lang="sv-SE" dirty="0"/>
              <a:t>Känslomässig försummelse (passivt våld)</a:t>
            </a:r>
          </a:p>
          <a:p>
            <a:endParaRPr lang="sv-SE" dirty="0"/>
          </a:p>
        </p:txBody>
      </p:sp>
    </p:spTree>
    <p:extLst>
      <p:ext uri="{BB962C8B-B14F-4D97-AF65-F5344CB8AC3E}">
        <p14:creationId xmlns:p14="http://schemas.microsoft.com/office/powerpoint/2010/main" val="42864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BD2CF3-789A-4270-90BD-8D4DFEE1E9CC}"/>
              </a:ext>
            </a:extLst>
          </p:cNvPr>
          <p:cNvSpPr>
            <a:spLocks noGrp="1"/>
          </p:cNvSpPr>
          <p:nvPr>
            <p:ph type="title"/>
          </p:nvPr>
        </p:nvSpPr>
        <p:spPr/>
        <p:txBody>
          <a:bodyPr/>
          <a:lstStyle/>
          <a:p>
            <a:r>
              <a:rPr lang="sv-SE" dirty="0"/>
              <a:t>Olika former av våld/ övergrepp</a:t>
            </a:r>
          </a:p>
        </p:txBody>
      </p:sp>
      <p:sp>
        <p:nvSpPr>
          <p:cNvPr id="3" name="Platshållare för innehåll 2">
            <a:extLst>
              <a:ext uri="{FF2B5EF4-FFF2-40B4-BE49-F238E27FC236}">
                <a16:creationId xmlns:a16="http://schemas.microsoft.com/office/drawing/2014/main" id="{1B29BCB4-1C85-4F36-962A-560AA2885E13}"/>
              </a:ext>
            </a:extLst>
          </p:cNvPr>
          <p:cNvSpPr>
            <a:spLocks noGrp="1"/>
          </p:cNvSpPr>
          <p:nvPr>
            <p:ph idx="1"/>
          </p:nvPr>
        </p:nvSpPr>
        <p:spPr/>
        <p:txBody>
          <a:bodyPr/>
          <a:lstStyle/>
          <a:p>
            <a:r>
              <a:rPr lang="sv-SE" dirty="0"/>
              <a:t>Fysiskt våld – aggressivitet i form av knuffar, hårda tag, slag</a:t>
            </a:r>
          </a:p>
          <a:p>
            <a:r>
              <a:rPr lang="sv-SE" dirty="0"/>
              <a:t>Sexuellt våld – sexuella skämt, sexuell gränslöshet, sexuellt tvång, våldtäkt </a:t>
            </a:r>
          </a:p>
          <a:p>
            <a:r>
              <a:rPr lang="sv-SE" dirty="0"/>
              <a:t>Psykiskt våld - verbalt &amp; emotionellt – aktivt &amp; passivt</a:t>
            </a:r>
          </a:p>
          <a:p>
            <a:r>
              <a:rPr lang="sv-SE" dirty="0"/>
              <a:t>Andligt våld – att dominera andra i Guds namn</a:t>
            </a:r>
          </a:p>
          <a:p>
            <a:r>
              <a:rPr lang="sv-SE" dirty="0"/>
              <a:t>Ekonomiskt våld</a:t>
            </a:r>
          </a:p>
          <a:p>
            <a:r>
              <a:rPr lang="sv-SE" dirty="0"/>
              <a:t>Juridiskt våld </a:t>
            </a:r>
          </a:p>
          <a:p>
            <a:endParaRPr lang="sv-SE" dirty="0"/>
          </a:p>
        </p:txBody>
      </p:sp>
    </p:spTree>
    <p:extLst>
      <p:ext uri="{BB962C8B-B14F-4D97-AF65-F5344CB8AC3E}">
        <p14:creationId xmlns:p14="http://schemas.microsoft.com/office/powerpoint/2010/main" val="92402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0942E0-D296-4C77-A2DB-E6929634F531}"/>
              </a:ext>
            </a:extLst>
          </p:cNvPr>
          <p:cNvSpPr>
            <a:spLocks noGrp="1"/>
          </p:cNvSpPr>
          <p:nvPr>
            <p:ph type="title"/>
          </p:nvPr>
        </p:nvSpPr>
        <p:spPr/>
        <p:txBody>
          <a:bodyPr>
            <a:normAutofit/>
          </a:bodyPr>
          <a:lstStyle/>
          <a:p>
            <a:br>
              <a:rPr lang="sv-SE" dirty="0"/>
            </a:br>
            <a:r>
              <a:rPr lang="sv-SE" dirty="0"/>
              <a:t>Psykiskt våld - verbalt och emotionellt</a:t>
            </a:r>
          </a:p>
        </p:txBody>
      </p:sp>
      <p:sp>
        <p:nvSpPr>
          <p:cNvPr id="3" name="Platshållare för innehåll 2">
            <a:extLst>
              <a:ext uri="{FF2B5EF4-FFF2-40B4-BE49-F238E27FC236}">
                <a16:creationId xmlns:a16="http://schemas.microsoft.com/office/drawing/2014/main" id="{3A15B4BF-9B67-44CA-9B2D-C4A8D194CB63}"/>
              </a:ext>
            </a:extLst>
          </p:cNvPr>
          <p:cNvSpPr>
            <a:spLocks noGrp="1"/>
          </p:cNvSpPr>
          <p:nvPr>
            <p:ph idx="1"/>
          </p:nvPr>
        </p:nvSpPr>
        <p:spPr>
          <a:xfrm>
            <a:off x="1104900" y="1600200"/>
            <a:ext cx="10496550" cy="4972050"/>
          </a:xfrm>
        </p:spPr>
        <p:txBody>
          <a:bodyPr>
            <a:normAutofit fontScale="92500" lnSpcReduction="10000"/>
          </a:bodyPr>
          <a:lstStyle/>
          <a:p>
            <a:r>
              <a:rPr lang="sv-SE" dirty="0"/>
              <a:t>Aktivt &amp; passivt </a:t>
            </a:r>
          </a:p>
          <a:p>
            <a:r>
              <a:rPr lang="sv-SE" dirty="0"/>
              <a:t>Mobbning</a:t>
            </a:r>
          </a:p>
          <a:p>
            <a:r>
              <a:rPr lang="sv-SE" dirty="0"/>
              <a:t>Verbal aggression som att förlöjliga, kränka, öknamn, sadism </a:t>
            </a:r>
          </a:p>
          <a:p>
            <a:r>
              <a:rPr lang="sv-SE" dirty="0"/>
              <a:t>Kontrollera med blickar, suckar, himla med ögonen </a:t>
            </a:r>
          </a:p>
          <a:p>
            <a:r>
              <a:rPr lang="sv-SE" dirty="0" err="1"/>
              <a:t>Gaslighting</a:t>
            </a:r>
            <a:r>
              <a:rPr lang="sv-SE" dirty="0"/>
              <a:t> – får motparten att tvivla på sin verklighetsuppfattning </a:t>
            </a:r>
          </a:p>
          <a:p>
            <a:r>
              <a:rPr lang="sv-SE" dirty="0" err="1"/>
              <a:t>Blame</a:t>
            </a:r>
            <a:r>
              <a:rPr lang="sv-SE" dirty="0"/>
              <a:t> </a:t>
            </a:r>
            <a:r>
              <a:rPr lang="sv-SE" dirty="0" err="1"/>
              <a:t>shifting</a:t>
            </a:r>
            <a:r>
              <a:rPr lang="sv-SE" dirty="0"/>
              <a:t> – skuld- och skambeläggning, skyller ifrån sig, hittar fel på den andre</a:t>
            </a:r>
          </a:p>
          <a:p>
            <a:r>
              <a:rPr lang="sv-SE" dirty="0" err="1"/>
              <a:t>Silent</a:t>
            </a:r>
            <a:r>
              <a:rPr lang="sv-SE" dirty="0"/>
              <a:t> </a:t>
            </a:r>
            <a:r>
              <a:rPr lang="sv-SE" dirty="0" err="1"/>
              <a:t>treatment</a:t>
            </a:r>
            <a:r>
              <a:rPr lang="sv-SE" dirty="0"/>
              <a:t> - att vägra prata med den andre, frysa ut</a:t>
            </a:r>
          </a:p>
          <a:p>
            <a:r>
              <a:rPr lang="sv-SE" dirty="0"/>
              <a:t>Stone </a:t>
            </a:r>
            <a:r>
              <a:rPr lang="sv-SE" dirty="0" err="1"/>
              <a:t>walling</a:t>
            </a:r>
            <a:r>
              <a:rPr lang="sv-SE" dirty="0"/>
              <a:t> – vända allt den andre säger mot denne</a:t>
            </a:r>
          </a:p>
          <a:p>
            <a:r>
              <a:rPr lang="sv-SE" dirty="0" err="1"/>
              <a:t>Deflecting</a:t>
            </a:r>
            <a:r>
              <a:rPr lang="sv-SE" dirty="0"/>
              <a:t> - avleder/undviker ämnet genom att inte svara på frågan, byta samtalsämne</a:t>
            </a:r>
          </a:p>
          <a:p>
            <a:r>
              <a:rPr lang="sv-SE" dirty="0"/>
              <a:t>Förtal och skvaller i syfte att förstöra en persons rykte (ärekränkning)</a:t>
            </a:r>
          </a:p>
          <a:p>
            <a:r>
              <a:rPr lang="sv-SE" dirty="0"/>
              <a:t>Lögner</a:t>
            </a:r>
          </a:p>
          <a:p>
            <a:endParaRPr lang="sv-SE" dirty="0"/>
          </a:p>
        </p:txBody>
      </p:sp>
    </p:spTree>
    <p:extLst>
      <p:ext uri="{BB962C8B-B14F-4D97-AF65-F5344CB8AC3E}">
        <p14:creationId xmlns:p14="http://schemas.microsoft.com/office/powerpoint/2010/main" val="14194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02741D-BF5C-478C-9914-2BB1A26A06B0}"/>
              </a:ext>
            </a:extLst>
          </p:cNvPr>
          <p:cNvSpPr>
            <a:spLocks noGrp="1"/>
          </p:cNvSpPr>
          <p:nvPr>
            <p:ph type="title"/>
          </p:nvPr>
        </p:nvSpPr>
        <p:spPr/>
        <p:txBody>
          <a:bodyPr/>
          <a:lstStyle/>
          <a:p>
            <a:r>
              <a:rPr lang="sv-SE" dirty="0"/>
              <a:t>Konsekvenser för offret</a:t>
            </a:r>
          </a:p>
        </p:txBody>
      </p:sp>
      <p:sp>
        <p:nvSpPr>
          <p:cNvPr id="3" name="Platshållare för innehåll 2">
            <a:extLst>
              <a:ext uri="{FF2B5EF4-FFF2-40B4-BE49-F238E27FC236}">
                <a16:creationId xmlns:a16="http://schemas.microsoft.com/office/drawing/2014/main" id="{67A954BB-8B9E-41CA-ADBD-F5390BE0E1FB}"/>
              </a:ext>
            </a:extLst>
          </p:cNvPr>
          <p:cNvSpPr>
            <a:spLocks noGrp="1"/>
          </p:cNvSpPr>
          <p:nvPr>
            <p:ph idx="1"/>
          </p:nvPr>
        </p:nvSpPr>
        <p:spPr>
          <a:xfrm>
            <a:off x="1104900" y="1600200"/>
            <a:ext cx="9982200" cy="5048250"/>
          </a:xfrm>
        </p:spPr>
        <p:txBody>
          <a:bodyPr>
            <a:normAutofit fontScale="92500" lnSpcReduction="10000"/>
          </a:bodyPr>
          <a:lstStyle/>
          <a:p>
            <a:r>
              <a:rPr lang="sv-SE" dirty="0"/>
              <a:t>Akut stressreaktion</a:t>
            </a:r>
          </a:p>
          <a:p>
            <a:r>
              <a:rPr lang="sv-SE" dirty="0"/>
              <a:t>Stressyndrom</a:t>
            </a:r>
          </a:p>
          <a:p>
            <a:r>
              <a:rPr lang="sv-SE" dirty="0"/>
              <a:t>Ångest </a:t>
            </a:r>
          </a:p>
          <a:p>
            <a:r>
              <a:rPr lang="sv-SE" dirty="0"/>
              <a:t>Oro</a:t>
            </a:r>
          </a:p>
          <a:p>
            <a:r>
              <a:rPr lang="sv-SE" dirty="0"/>
              <a:t>Låg självkänsla/självförtroende</a:t>
            </a:r>
          </a:p>
          <a:p>
            <a:r>
              <a:rPr lang="sv-SE" dirty="0"/>
              <a:t>Nedstämdhet/depression </a:t>
            </a:r>
          </a:p>
          <a:p>
            <a:r>
              <a:rPr lang="sv-SE" dirty="0"/>
              <a:t>Utmattning</a:t>
            </a:r>
          </a:p>
          <a:p>
            <a:r>
              <a:rPr lang="sv-SE" dirty="0"/>
              <a:t>PTSD</a:t>
            </a:r>
          </a:p>
          <a:p>
            <a:r>
              <a:rPr lang="sv-SE" dirty="0"/>
              <a:t>CPTSD</a:t>
            </a:r>
          </a:p>
          <a:p>
            <a:r>
              <a:rPr lang="sv-SE" dirty="0"/>
              <a:t>Traumabindning (kärlek/slag)</a:t>
            </a:r>
          </a:p>
          <a:p>
            <a:r>
              <a:rPr lang="sv-SE" dirty="0"/>
              <a:t>Traumareaktioner i andra situationer </a:t>
            </a:r>
          </a:p>
          <a:p>
            <a:endParaRPr lang="sv-SE" dirty="0"/>
          </a:p>
          <a:p>
            <a:endParaRPr lang="sv-SE" dirty="0"/>
          </a:p>
        </p:txBody>
      </p:sp>
    </p:spTree>
    <p:extLst>
      <p:ext uri="{BB962C8B-B14F-4D97-AF65-F5344CB8AC3E}">
        <p14:creationId xmlns:p14="http://schemas.microsoft.com/office/powerpoint/2010/main" val="3810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4899" y="76200"/>
            <a:ext cx="10848975" cy="1096962"/>
          </a:xfrm>
        </p:spPr>
        <p:txBody>
          <a:bodyPr/>
          <a:lstStyle/>
          <a:p>
            <a:r>
              <a:rPr lang="sv-SE" altLang="sv-SE" dirty="0"/>
              <a:t>Förhållningssätt </a:t>
            </a:r>
            <a:endParaRPr lang="sv-SE" dirty="0"/>
          </a:p>
        </p:txBody>
      </p:sp>
      <p:sp>
        <p:nvSpPr>
          <p:cNvPr id="3" name="Platshållare för innehåll 2"/>
          <p:cNvSpPr>
            <a:spLocks noGrp="1"/>
          </p:cNvSpPr>
          <p:nvPr>
            <p:ph sz="half" idx="1"/>
          </p:nvPr>
        </p:nvSpPr>
        <p:spPr/>
        <p:txBody>
          <a:bodyPr>
            <a:noAutofit/>
          </a:bodyPr>
          <a:lstStyle/>
          <a:p>
            <a:r>
              <a:rPr lang="sv-SE" altLang="sv-SE" sz="1700" dirty="0">
                <a:ea typeface="ＭＳ Ｐゴシック" panose="020B0600070205080204" pitchFamily="34" charset="-128"/>
              </a:rPr>
              <a:t>Lyssna alltid till din inre röst - ”något känns fel”</a:t>
            </a:r>
          </a:p>
          <a:p>
            <a:r>
              <a:rPr lang="sv-SE" altLang="sv-SE" sz="1700" dirty="0">
                <a:ea typeface="ＭＳ Ｐゴシック" panose="020B0600070205080204" pitchFamily="34" charset="-128"/>
              </a:rPr>
              <a:t>Håll dig utanför ”det narcissistiska kraftfältet”’</a:t>
            </a:r>
          </a:p>
          <a:p>
            <a:r>
              <a:rPr lang="sv-SE" altLang="sv-SE" sz="1700" dirty="0">
                <a:cs typeface="Times New Roman" panose="02020603050405020304" pitchFamily="18" charset="0"/>
              </a:rPr>
              <a:t>Låt dig inte utnyttjas eller skrämmas</a:t>
            </a:r>
          </a:p>
          <a:p>
            <a:r>
              <a:rPr lang="sv-SE" altLang="sv-SE" sz="1700" dirty="0">
                <a:cs typeface="Times New Roman" panose="02020603050405020304" pitchFamily="18" charset="0"/>
              </a:rPr>
              <a:t>Ta inte strid</a:t>
            </a:r>
          </a:p>
          <a:p>
            <a:r>
              <a:rPr lang="sv-SE" altLang="sv-SE" sz="1700" dirty="0">
                <a:cs typeface="Times New Roman" panose="02020603050405020304" pitchFamily="18" charset="0"/>
              </a:rPr>
              <a:t>Gör inga misstag som kan vändas mot dig</a:t>
            </a:r>
          </a:p>
          <a:p>
            <a:r>
              <a:rPr lang="sv-SE" altLang="sv-SE" sz="1700" dirty="0">
                <a:cs typeface="Times New Roman" panose="02020603050405020304" pitchFamily="18" charset="0"/>
              </a:rPr>
              <a:t>Dokumentera!</a:t>
            </a:r>
          </a:p>
          <a:p>
            <a:r>
              <a:rPr lang="sv-SE" altLang="sv-SE" sz="1700" dirty="0">
                <a:cs typeface="Times New Roman" panose="02020603050405020304" pitchFamily="18" charset="0"/>
              </a:rPr>
              <a:t>Skriftliga överenskommelser</a:t>
            </a:r>
          </a:p>
          <a:p>
            <a:r>
              <a:rPr lang="sv-SE" altLang="sv-SE" sz="1700" dirty="0">
                <a:ea typeface="ＭＳ Ｐゴシック" panose="020B0600070205080204" pitchFamily="34" charset="-128"/>
              </a:rPr>
              <a:t>Vittne på vad som sägs</a:t>
            </a:r>
          </a:p>
          <a:p>
            <a:r>
              <a:rPr lang="sv-SE" altLang="sv-SE" sz="1700" dirty="0">
                <a:ea typeface="ＭＳ Ｐゴシック" panose="020B0600070205080204" pitchFamily="34" charset="-128"/>
                <a:cs typeface="Times New Roman" panose="02020603050405020304" pitchFamily="18" charset="0"/>
              </a:rPr>
              <a:t>Lågaffektivt bemötande </a:t>
            </a:r>
          </a:p>
          <a:p>
            <a:endParaRPr lang="sv-SE" altLang="sv-SE" sz="1700" dirty="0">
              <a:cs typeface="Times New Roman" panose="02020603050405020304" pitchFamily="18" charset="0"/>
            </a:endParaRPr>
          </a:p>
          <a:p>
            <a:endParaRPr lang="sv-SE" altLang="sv-SE" sz="1700" dirty="0">
              <a:cs typeface="Times New Roman" panose="02020603050405020304" pitchFamily="18" charset="0"/>
            </a:endParaRPr>
          </a:p>
          <a:p>
            <a:endParaRPr lang="sv-SE" sz="1800" dirty="0"/>
          </a:p>
        </p:txBody>
      </p:sp>
      <p:sp>
        <p:nvSpPr>
          <p:cNvPr id="4" name="Platshållare för innehåll 3">
            <a:extLst>
              <a:ext uri="{FF2B5EF4-FFF2-40B4-BE49-F238E27FC236}">
                <a16:creationId xmlns:a16="http://schemas.microsoft.com/office/drawing/2014/main" id="{71D70C83-7304-40F4-B193-EC6A9104FA1C}"/>
              </a:ext>
            </a:extLst>
          </p:cNvPr>
          <p:cNvSpPr>
            <a:spLocks noGrp="1"/>
          </p:cNvSpPr>
          <p:nvPr>
            <p:ph sz="half" idx="2"/>
          </p:nvPr>
        </p:nvSpPr>
        <p:spPr>
          <a:xfrm>
            <a:off x="6429375" y="1600200"/>
            <a:ext cx="4914900" cy="4571999"/>
          </a:xfrm>
        </p:spPr>
        <p:txBody>
          <a:bodyPr/>
          <a:lstStyle/>
          <a:p>
            <a:r>
              <a:rPr lang="sv-SE" altLang="sv-SE" sz="1700" dirty="0">
                <a:cs typeface="Times New Roman" panose="02020603050405020304" pitchFamily="18" charset="0"/>
              </a:rPr>
              <a:t>Grundregel – sträva mot att lämna organisationen! </a:t>
            </a:r>
          </a:p>
          <a:p>
            <a:r>
              <a:rPr lang="sv-SE" altLang="sv-SE" sz="1700" dirty="0">
                <a:cs typeface="Times New Roman" panose="02020603050405020304" pitchFamily="18" charset="0"/>
              </a:rPr>
              <a:t>Räkna inte med stöd från något håll i organisationen</a:t>
            </a:r>
          </a:p>
          <a:p>
            <a:r>
              <a:rPr lang="sv-SE" altLang="sv-SE" sz="1700" dirty="0">
                <a:cs typeface="Times New Roman" panose="02020603050405020304" pitchFamily="18" charset="0"/>
              </a:rPr>
              <a:t>Koppla in facket inför en slutuppgörelse</a:t>
            </a:r>
          </a:p>
          <a:p>
            <a:r>
              <a:rPr lang="sv-SE" altLang="sv-SE" sz="1700" dirty="0" err="1">
                <a:cs typeface="Times New Roman" panose="02020603050405020304" pitchFamily="18" charset="0"/>
              </a:rPr>
              <a:t>Ev</a:t>
            </a:r>
            <a:r>
              <a:rPr lang="sv-SE" altLang="sv-SE" sz="1700" dirty="0">
                <a:cs typeface="Times New Roman" panose="02020603050405020304" pitchFamily="18" charset="0"/>
              </a:rPr>
              <a:t> eget ombud</a:t>
            </a:r>
          </a:p>
          <a:p>
            <a:r>
              <a:rPr lang="sv-SE" altLang="sv-SE" sz="1700" dirty="0">
                <a:cs typeface="Times New Roman" panose="02020603050405020304" pitchFamily="18" charset="0"/>
              </a:rPr>
              <a:t>Räkna med att närmaste chef är duperad</a:t>
            </a:r>
          </a:p>
          <a:p>
            <a:r>
              <a:rPr lang="sv-SE" altLang="sv-SE" sz="1700" dirty="0">
                <a:ea typeface="ＭＳ Ｐゴシック" panose="020B0600070205080204" pitchFamily="34" charset="-128"/>
              </a:rPr>
              <a:t>Om romantiskt involverad – fly!</a:t>
            </a:r>
          </a:p>
          <a:p>
            <a:r>
              <a:rPr lang="sv-SE" altLang="sv-SE" sz="1700" dirty="0">
                <a:ea typeface="ＭＳ Ｐゴシック" panose="020B0600070205080204" pitchFamily="34" charset="-128"/>
              </a:rPr>
              <a:t>”Grey rock”</a:t>
            </a:r>
          </a:p>
          <a:p>
            <a:r>
              <a:rPr lang="sv-SE" altLang="sv-SE" sz="1700" dirty="0">
                <a:ea typeface="ＭＳ Ｐゴシック" panose="020B0600070205080204" pitchFamily="34" charset="-128"/>
              </a:rPr>
              <a:t>No </a:t>
            </a:r>
            <a:r>
              <a:rPr lang="sv-SE" altLang="sv-SE" sz="1700" dirty="0" err="1">
                <a:ea typeface="ＭＳ Ｐゴシック" panose="020B0600070205080204" pitchFamily="34" charset="-128"/>
              </a:rPr>
              <a:t>contact</a:t>
            </a:r>
            <a:r>
              <a:rPr lang="sv-SE" altLang="sv-SE" sz="1700" dirty="0">
                <a:ea typeface="ＭＳ Ｐゴシック" panose="020B0600070205080204" pitchFamily="34" charset="-128"/>
              </a:rPr>
              <a:t>!</a:t>
            </a:r>
          </a:p>
          <a:p>
            <a:endParaRPr lang="sv-SE" altLang="sv-SE" sz="2000" dirty="0">
              <a:ea typeface="ＭＳ Ｐゴシック" panose="020B0600070205080204" pitchFamily="34" charset="-128"/>
            </a:endParaRPr>
          </a:p>
          <a:p>
            <a:endParaRPr lang="sv-SE" altLang="sv-SE" sz="2000" dirty="0">
              <a:cs typeface="Times New Roman" panose="02020603050405020304" pitchFamily="18" charset="0"/>
            </a:endParaRPr>
          </a:p>
          <a:p>
            <a:endParaRPr lang="sv-SE" dirty="0"/>
          </a:p>
        </p:txBody>
      </p:sp>
    </p:spTree>
    <p:extLst>
      <p:ext uri="{BB962C8B-B14F-4D97-AF65-F5344CB8AC3E}">
        <p14:creationId xmlns:p14="http://schemas.microsoft.com/office/powerpoint/2010/main" val="22295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”Industripsykopater”</a:t>
            </a:r>
          </a:p>
        </p:txBody>
      </p:sp>
      <p:pic>
        <p:nvPicPr>
          <p:cNvPr id="1026" name="Picture 2" descr="http://media.humanismkunskap.org/2015/09/0129b5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4950" y="1844899"/>
            <a:ext cx="301204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ör psykopatiska che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483" y="1844899"/>
            <a:ext cx="304209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r du en psykopat på jobbet? : så avslöjar du psykopatens takt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124" y="1844956"/>
            <a:ext cx="300623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5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Relaterad b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04" y="289159"/>
            <a:ext cx="6594592" cy="627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Psykopaten i privatlivet</a:t>
            </a:r>
          </a:p>
        </p:txBody>
      </p:sp>
      <p:pic>
        <p:nvPicPr>
          <p:cNvPr id="1026" name="Picture 2" descr="Bildresultat för psykopatisk pap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710" y="1818901"/>
            <a:ext cx="2952872" cy="4580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dresultat för psykopati barn b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759" y="1844899"/>
            <a:ext cx="2951402" cy="4554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n krokodil därhemma? Kärlek när den är som säm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292" y="1844898"/>
            <a:ext cx="2952918" cy="455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5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4900" y="76200"/>
            <a:ext cx="10165612" cy="1096962"/>
          </a:xfrm>
        </p:spPr>
        <p:txBody>
          <a:bodyPr/>
          <a:lstStyle/>
          <a:p>
            <a:r>
              <a:rPr lang="sv-SE" dirty="0"/>
              <a:t>Skaffa dig kunskap!	  </a:t>
            </a:r>
            <a:r>
              <a:rPr lang="sv-SE" dirty="0" err="1"/>
              <a:t>Psykopatpodden</a:t>
            </a:r>
            <a:r>
              <a:rPr lang="sv-SE" dirty="0"/>
              <a:t>	         vuxnabarn.nu                                          </a:t>
            </a:r>
          </a:p>
        </p:txBody>
      </p:sp>
      <p:pic>
        <p:nvPicPr>
          <p:cNvPr id="6" name="Picture 2" descr="http://reachyourpartner.se/onewebstatic/19cd8e2f83-Bild1.png">
            <a:extLst>
              <a:ext uri="{FF2B5EF4-FFF2-40B4-BE49-F238E27FC236}">
                <a16:creationId xmlns:a16="http://schemas.microsoft.com/office/drawing/2014/main" id="{59732A7E-B8F7-4E44-B3EB-33F4191ED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00" y="1844899"/>
            <a:ext cx="3043310" cy="45828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orytel Sweden – Presstjänst">
            <a:extLst>
              <a:ext uri="{FF2B5EF4-FFF2-40B4-BE49-F238E27FC236}">
                <a16:creationId xmlns:a16="http://schemas.microsoft.com/office/drawing/2014/main" id="{DCA95604-C0CF-46E4-84C9-2434C06B2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982" y="1816284"/>
            <a:ext cx="2943600" cy="317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973B6537-6B47-45C1-AEA4-A403F7FFCCAA}"/>
              </a:ext>
            </a:extLst>
          </p:cNvPr>
          <p:cNvSpPr txBox="1"/>
          <p:nvPr/>
        </p:nvSpPr>
        <p:spPr>
          <a:xfrm>
            <a:off x="8601075" y="5375228"/>
            <a:ext cx="2238375" cy="461665"/>
          </a:xfrm>
          <a:prstGeom prst="rect">
            <a:avLst/>
          </a:prstGeom>
          <a:noFill/>
        </p:spPr>
        <p:txBody>
          <a:bodyPr wrap="square" rtlCol="0">
            <a:spAutoFit/>
          </a:bodyPr>
          <a:lstStyle/>
          <a:p>
            <a:pPr algn="ctr"/>
            <a:r>
              <a:rPr lang="sv-SE" sz="2400" dirty="0"/>
              <a:t>Ljudbok</a:t>
            </a:r>
          </a:p>
        </p:txBody>
      </p:sp>
      <p:pic>
        <p:nvPicPr>
          <p:cNvPr id="1026" name="Picture 2" descr="För ditt eget bästa">
            <a:extLst>
              <a:ext uri="{FF2B5EF4-FFF2-40B4-BE49-F238E27FC236}">
                <a16:creationId xmlns:a16="http://schemas.microsoft.com/office/drawing/2014/main" id="{F724B362-03D3-4309-9BEB-B716B5822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232" y="1844899"/>
            <a:ext cx="2943600" cy="4582868"/>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innehåll 3">
            <a:extLst>
              <a:ext uri="{FF2B5EF4-FFF2-40B4-BE49-F238E27FC236}">
                <a16:creationId xmlns:a16="http://schemas.microsoft.com/office/drawing/2014/main" id="{8C21C039-85EA-4F65-8578-8E49564A8CEF}"/>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5367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4000" dirty="0"/>
              <a:t>Helena </a:t>
            </a:r>
            <a:r>
              <a:rPr lang="sv-SE" sz="4000" dirty="0" err="1"/>
              <a:t>Bingham</a:t>
            </a:r>
            <a:r>
              <a:rPr lang="sv-SE" sz="4000" dirty="0"/>
              <a:t> </a:t>
            </a:r>
            <a:br>
              <a:rPr lang="sv-SE" sz="4000" dirty="0"/>
            </a:br>
            <a:r>
              <a:rPr lang="sv-SE" sz="2000" dirty="0"/>
              <a:t>Leg psykolog &amp; Föreläsare</a:t>
            </a:r>
          </a:p>
        </p:txBody>
      </p:sp>
      <p:sp>
        <p:nvSpPr>
          <p:cNvPr id="3" name="Underrubrik 2"/>
          <p:cNvSpPr>
            <a:spLocks noGrp="1"/>
          </p:cNvSpPr>
          <p:nvPr>
            <p:ph type="subTitle" idx="1"/>
          </p:nvPr>
        </p:nvSpPr>
        <p:spPr>
          <a:xfrm>
            <a:off x="1104900" y="4036772"/>
            <a:ext cx="10096501" cy="1050383"/>
          </a:xfrm>
        </p:spPr>
        <p:txBody>
          <a:bodyPr>
            <a:normAutofit lnSpcReduction="10000"/>
          </a:bodyPr>
          <a:lstStyle/>
          <a:p>
            <a:endParaRPr lang="sv-SE" dirty="0"/>
          </a:p>
          <a:p>
            <a:r>
              <a:rPr lang="sv-SE" dirty="0">
                <a:hlinkClick r:id="rId2"/>
              </a:rPr>
              <a:t>www.ptfo.se</a:t>
            </a:r>
            <a:endParaRPr lang="sv-SE" dirty="0"/>
          </a:p>
          <a:p>
            <a:endParaRPr lang="sv-SE" dirty="0"/>
          </a:p>
          <a:p>
            <a:r>
              <a:rPr lang="sv-SE" dirty="0"/>
              <a:t>helena@ptfo.se</a:t>
            </a:r>
          </a:p>
          <a:p>
            <a:endParaRPr lang="sv-SE" dirty="0"/>
          </a:p>
        </p:txBody>
      </p:sp>
    </p:spTree>
    <p:extLst>
      <p:ext uri="{BB962C8B-B14F-4D97-AF65-F5344CB8AC3E}">
        <p14:creationId xmlns:p14="http://schemas.microsoft.com/office/powerpoint/2010/main" val="266283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6418" y="74439"/>
            <a:ext cx="9980682" cy="1096962"/>
          </a:xfrm>
        </p:spPr>
        <p:txBody>
          <a:bodyPr/>
          <a:lstStyle/>
          <a:p>
            <a:r>
              <a:rPr lang="sv-SE" dirty="0"/>
              <a:t>    Machiavellistiskt personlighetssyndrom  </a:t>
            </a:r>
          </a:p>
        </p:txBody>
      </p:sp>
      <p:sp>
        <p:nvSpPr>
          <p:cNvPr id="9" name="Platshållare för innehåll 8"/>
          <p:cNvSpPr>
            <a:spLocks noGrp="1"/>
          </p:cNvSpPr>
          <p:nvPr>
            <p:ph idx="1"/>
          </p:nvPr>
        </p:nvSpPr>
        <p:spPr>
          <a:xfrm>
            <a:off x="1104900" y="1625957"/>
            <a:ext cx="9982200" cy="4784368"/>
          </a:xfrm>
        </p:spPr>
        <p:txBody>
          <a:bodyPr>
            <a:normAutofit/>
          </a:bodyPr>
          <a:lstStyle/>
          <a:p>
            <a:r>
              <a:rPr lang="sv-SE" dirty="0"/>
              <a:t>Dominant</a:t>
            </a:r>
          </a:p>
          <a:p>
            <a:r>
              <a:rPr lang="sv-SE" dirty="0"/>
              <a:t>Grym</a:t>
            </a:r>
          </a:p>
          <a:p>
            <a:r>
              <a:rPr lang="sv-SE" dirty="0"/>
              <a:t>Vill bestämma allt</a:t>
            </a:r>
          </a:p>
          <a:p>
            <a:r>
              <a:rPr lang="sv-SE" dirty="0"/>
              <a:t>Besserwisser – tror att hen vet bäst</a:t>
            </a:r>
          </a:p>
          <a:p>
            <a:r>
              <a:rPr lang="sv-SE" dirty="0"/>
              <a:t>Kontrollerande</a:t>
            </a:r>
          </a:p>
          <a:p>
            <a:r>
              <a:rPr lang="sv-SE" dirty="0"/>
              <a:t>Manipulativ</a:t>
            </a:r>
          </a:p>
          <a:p>
            <a:r>
              <a:rPr lang="sv-SE" dirty="0"/>
              <a:t>Tål inte motstånd</a:t>
            </a:r>
          </a:p>
          <a:p>
            <a:r>
              <a:rPr lang="sv-SE" dirty="0"/>
              <a:t>Kan vara empatisk men bara på sina villkor</a:t>
            </a:r>
          </a:p>
          <a:p>
            <a:pPr marL="0" indent="0">
              <a:buNone/>
            </a:pPr>
            <a:endParaRPr lang="sv-SE" dirty="0"/>
          </a:p>
          <a:p>
            <a:pPr marL="0" indent="0">
              <a:buNone/>
            </a:pPr>
            <a:endParaRPr lang="sv-SE" dirty="0"/>
          </a:p>
          <a:p>
            <a:endParaRPr lang="sv-SE" dirty="0"/>
          </a:p>
        </p:txBody>
      </p:sp>
      <p:pic>
        <p:nvPicPr>
          <p:cNvPr id="8" name="Picture 7" descr="Relaterad b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 y="4116"/>
            <a:ext cx="1254014" cy="11941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6"/>
          <p:cNvCxnSpPr/>
          <p:nvPr/>
        </p:nvCxnSpPr>
        <p:spPr>
          <a:xfrm flipH="1">
            <a:off x="128371" y="991673"/>
            <a:ext cx="100228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39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3625" y="52700"/>
            <a:ext cx="10502343" cy="1096962"/>
          </a:xfrm>
        </p:spPr>
        <p:txBody>
          <a:bodyPr/>
          <a:lstStyle/>
          <a:p>
            <a:r>
              <a:rPr lang="sv-SE" dirty="0"/>
              <a:t>Narcissistiskt personlighetssyndrom </a:t>
            </a:r>
            <a:endParaRPr lang="sv-SE" dirty="0">
              <a:solidFill>
                <a:srgbClr val="FF0000"/>
              </a:solidFill>
            </a:endParaRPr>
          </a:p>
        </p:txBody>
      </p:sp>
      <p:sp>
        <p:nvSpPr>
          <p:cNvPr id="3" name="Platshållare för innehåll 2"/>
          <p:cNvSpPr>
            <a:spLocks noGrp="1"/>
          </p:cNvSpPr>
          <p:nvPr>
            <p:ph idx="1"/>
          </p:nvPr>
        </p:nvSpPr>
        <p:spPr/>
        <p:txBody>
          <a:bodyPr>
            <a:noAutofit/>
          </a:bodyPr>
          <a:lstStyle/>
          <a:p>
            <a:r>
              <a:rPr lang="sv-SE" sz="1800" dirty="0"/>
              <a:t>Grandios och orealistisk självbild – sätter sig själv främst i alla lägen!</a:t>
            </a:r>
          </a:p>
          <a:p>
            <a:r>
              <a:rPr lang="sv-SE" sz="1800" dirty="0"/>
              <a:t>Strävar efter framgång – materiellt och personligt</a:t>
            </a:r>
          </a:p>
          <a:p>
            <a:r>
              <a:rPr lang="sv-SE" sz="1800" dirty="0"/>
              <a:t>Personlig makt viktigast!</a:t>
            </a:r>
          </a:p>
          <a:p>
            <a:r>
              <a:rPr lang="sv-SE" sz="1800" dirty="0"/>
              <a:t>Känslig för kritik</a:t>
            </a:r>
          </a:p>
          <a:p>
            <a:r>
              <a:rPr lang="sv-SE" sz="1800" dirty="0"/>
              <a:t>Bristande inlevelseförmåga </a:t>
            </a:r>
          </a:p>
          <a:p>
            <a:r>
              <a:rPr lang="sv-SE" sz="1800" dirty="0"/>
              <a:t>Bristande empati</a:t>
            </a:r>
          </a:p>
          <a:p>
            <a:r>
              <a:rPr lang="sv-SE" sz="1800" dirty="0"/>
              <a:t>Emotionellt instabila/antisociala/psykopatiska drag</a:t>
            </a:r>
          </a:p>
          <a:p>
            <a:r>
              <a:rPr lang="sv-SE" sz="1800" dirty="0"/>
              <a:t>Grandios/sårbar </a:t>
            </a:r>
          </a:p>
          <a:p>
            <a:r>
              <a:rPr lang="sv-SE" sz="1800" dirty="0"/>
              <a:t>Konfrontationer leder till kyligt förakt/aggressivitet/depression </a:t>
            </a:r>
          </a:p>
          <a:p>
            <a:pPr marL="0" indent="0">
              <a:buNone/>
            </a:pPr>
            <a:r>
              <a:rPr lang="sv-SE" sz="1800" dirty="0"/>
              <a:t> </a:t>
            </a:r>
          </a:p>
          <a:p>
            <a:endParaRPr lang="sv-SE" sz="1800" dirty="0"/>
          </a:p>
          <a:p>
            <a:pPr marL="0" indent="0">
              <a:buNone/>
            </a:pPr>
            <a:endParaRPr lang="sv-SE" sz="1800" dirty="0"/>
          </a:p>
        </p:txBody>
      </p:sp>
      <p:pic>
        <p:nvPicPr>
          <p:cNvPr id="15" name="Picture 7" descr="Relaterad b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1" y="4116"/>
            <a:ext cx="1254014" cy="11941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8"/>
          <p:cNvCxnSpPr/>
          <p:nvPr/>
        </p:nvCxnSpPr>
        <p:spPr>
          <a:xfrm flipH="1">
            <a:off x="180304" y="180304"/>
            <a:ext cx="456315" cy="7874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66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Sund självkärlek                           Narcissism</a:t>
            </a:r>
          </a:p>
        </p:txBody>
      </p:sp>
      <p:sp>
        <p:nvSpPr>
          <p:cNvPr id="3" name="Platshållare för innehåll 2"/>
          <p:cNvSpPr>
            <a:spLocks noGrp="1"/>
          </p:cNvSpPr>
          <p:nvPr>
            <p:ph sz="half" idx="1"/>
          </p:nvPr>
        </p:nvSpPr>
        <p:spPr/>
        <p:txBody>
          <a:bodyPr/>
          <a:lstStyle/>
          <a:p>
            <a:r>
              <a:rPr lang="sv-SE" dirty="0"/>
              <a:t>Hälsosam självkänsla</a:t>
            </a:r>
          </a:p>
          <a:p>
            <a:r>
              <a:rPr lang="sv-SE" dirty="0"/>
              <a:t>Respekterar den fria viljan</a:t>
            </a:r>
          </a:p>
          <a:p>
            <a:r>
              <a:rPr lang="sv-SE" dirty="0"/>
              <a:t>Glad och tillfreds</a:t>
            </a:r>
          </a:p>
          <a:p>
            <a:r>
              <a:rPr lang="sv-SE" dirty="0"/>
              <a:t>Ödmjuk</a:t>
            </a:r>
          </a:p>
          <a:p>
            <a:r>
              <a:rPr lang="sv-SE" dirty="0"/>
              <a:t>Tycker om att vara ensam</a:t>
            </a:r>
          </a:p>
          <a:p>
            <a:r>
              <a:rPr lang="sv-SE" dirty="0"/>
              <a:t>Fri från andras tyckande</a:t>
            </a:r>
          </a:p>
          <a:p>
            <a:r>
              <a:rPr lang="sv-SE" dirty="0"/>
              <a:t>Kan bekräfta sig själv</a:t>
            </a:r>
          </a:p>
          <a:p>
            <a:r>
              <a:rPr lang="sv-SE" dirty="0"/>
              <a:t>Empatisk mot andra</a:t>
            </a:r>
          </a:p>
          <a:p>
            <a:r>
              <a:rPr lang="sv-SE" dirty="0"/>
              <a:t>Stärker andra</a:t>
            </a:r>
          </a:p>
        </p:txBody>
      </p:sp>
      <p:sp>
        <p:nvSpPr>
          <p:cNvPr id="4" name="Platshållare för innehåll 3"/>
          <p:cNvSpPr>
            <a:spLocks noGrp="1"/>
          </p:cNvSpPr>
          <p:nvPr>
            <p:ph sz="half" idx="2"/>
          </p:nvPr>
        </p:nvSpPr>
        <p:spPr>
          <a:xfrm>
            <a:off x="6172200" y="1600200"/>
            <a:ext cx="5510284" cy="4571999"/>
          </a:xfrm>
        </p:spPr>
        <p:txBody>
          <a:bodyPr/>
          <a:lstStyle/>
          <a:p>
            <a:r>
              <a:rPr lang="sv-SE" dirty="0"/>
              <a:t>Falsk upplevelse av hög självkänsla</a:t>
            </a:r>
          </a:p>
          <a:p>
            <a:r>
              <a:rPr lang="sv-SE" dirty="0"/>
              <a:t>Vill kontrollera andra</a:t>
            </a:r>
          </a:p>
          <a:p>
            <a:r>
              <a:rPr lang="sv-SE" dirty="0"/>
              <a:t>Inget är tillräckligt bra</a:t>
            </a:r>
          </a:p>
          <a:p>
            <a:r>
              <a:rPr lang="sv-SE" dirty="0"/>
              <a:t>Grandios</a:t>
            </a:r>
          </a:p>
          <a:p>
            <a:r>
              <a:rPr lang="sv-SE" dirty="0"/>
              <a:t>Behöver alltid andra omkring sig</a:t>
            </a:r>
          </a:p>
          <a:p>
            <a:r>
              <a:rPr lang="sv-SE" dirty="0"/>
              <a:t>Mycket upptagen med vad andra tycker</a:t>
            </a:r>
          </a:p>
          <a:p>
            <a:r>
              <a:rPr lang="sv-SE" dirty="0"/>
              <a:t>Charmig utåt men djupt osäker inom sig</a:t>
            </a:r>
          </a:p>
          <a:p>
            <a:r>
              <a:rPr lang="sv-SE" dirty="0"/>
              <a:t>Manipulativ och hjärtlös mot andra</a:t>
            </a:r>
          </a:p>
          <a:p>
            <a:r>
              <a:rPr lang="sv-SE" dirty="0"/>
              <a:t>Nedvärderar andra</a:t>
            </a:r>
          </a:p>
        </p:txBody>
      </p:sp>
    </p:spTree>
    <p:extLst>
      <p:ext uri="{BB962C8B-B14F-4D97-AF65-F5344CB8AC3E}">
        <p14:creationId xmlns:p14="http://schemas.microsoft.com/office/powerpoint/2010/main" val="1015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4900" y="28575"/>
            <a:ext cx="9980682" cy="1182686"/>
          </a:xfrm>
        </p:spPr>
        <p:txBody>
          <a:bodyPr/>
          <a:lstStyle/>
          <a:p>
            <a:r>
              <a:rPr lang="sv-SE" dirty="0">
                <a:solidFill>
                  <a:srgbClr val="C00000"/>
                </a:solidFill>
              </a:rPr>
              <a:t>  </a:t>
            </a:r>
            <a:r>
              <a:rPr lang="sv-SE" dirty="0"/>
              <a:t>Psykopati – ett extremt personlighetssyndrom</a:t>
            </a:r>
          </a:p>
        </p:txBody>
      </p:sp>
      <p:sp>
        <p:nvSpPr>
          <p:cNvPr id="3" name="Platshållare för innehåll 2"/>
          <p:cNvSpPr>
            <a:spLocks noGrp="1"/>
          </p:cNvSpPr>
          <p:nvPr>
            <p:ph sz="half" idx="1"/>
          </p:nvPr>
        </p:nvSpPr>
        <p:spPr>
          <a:xfrm>
            <a:off x="1104900" y="1552575"/>
            <a:ext cx="4914900" cy="4571999"/>
          </a:xfrm>
        </p:spPr>
        <p:txBody>
          <a:bodyPr/>
          <a:lstStyle/>
          <a:p>
            <a:pPr>
              <a:buNone/>
            </a:pPr>
            <a:endParaRPr lang="sv-SE" altLang="sv-SE" sz="1800" b="1" dirty="0">
              <a:ea typeface="MS PGothic" panose="020B0600070205080204" pitchFamily="34" charset="-128"/>
            </a:endParaRPr>
          </a:p>
          <a:p>
            <a:pPr>
              <a:buNone/>
            </a:pPr>
            <a:r>
              <a:rPr lang="sv-SE" altLang="sv-SE" sz="1800" b="1" dirty="0">
                <a:ea typeface="MS PGothic" panose="020B0600070205080204" pitchFamily="34" charset="-128"/>
              </a:rPr>
              <a:t>Fasett 1 - Interpersonell</a:t>
            </a:r>
          </a:p>
          <a:p>
            <a:pPr>
              <a:buNone/>
            </a:pPr>
            <a:endParaRPr lang="sv-SE" altLang="sv-SE" sz="800" dirty="0">
              <a:solidFill>
                <a:schemeClr val="hlink"/>
              </a:solidFill>
              <a:latin typeface="Times New Roman" panose="02020603050405020304" pitchFamily="18" charset="0"/>
              <a:ea typeface="MS PGothic" panose="020B0600070205080204" pitchFamily="34" charset="-128"/>
            </a:endParaRPr>
          </a:p>
          <a:p>
            <a:r>
              <a:rPr lang="sv-SE" altLang="sv-SE" sz="1800" dirty="0">
                <a:ea typeface="MS PGothic" panose="020B0600070205080204" pitchFamily="34" charset="-128"/>
              </a:rPr>
              <a:t>Talförhet/ytlig charm</a:t>
            </a:r>
          </a:p>
          <a:p>
            <a:r>
              <a:rPr lang="sv-SE" altLang="sv-SE" sz="1800" dirty="0">
                <a:ea typeface="MS PGothic" panose="020B0600070205080204" pitchFamily="34" charset="-128"/>
              </a:rPr>
              <a:t>Grandios självuppfattning</a:t>
            </a:r>
          </a:p>
          <a:p>
            <a:r>
              <a:rPr lang="sv-SE" altLang="sv-SE" sz="1800" dirty="0">
                <a:ea typeface="MS PGothic" panose="020B0600070205080204" pitchFamily="34" charset="-128"/>
              </a:rPr>
              <a:t>Patologisk lögnaktighet</a:t>
            </a:r>
          </a:p>
          <a:p>
            <a:r>
              <a:rPr lang="sv-SE" altLang="sv-SE" sz="1800" dirty="0">
                <a:ea typeface="MS PGothic" panose="020B0600070205080204" pitchFamily="34" charset="-128"/>
              </a:rPr>
              <a:t>Bedräglig/manipulerande</a:t>
            </a:r>
          </a:p>
          <a:p>
            <a:endParaRPr lang="sv-SE" sz="1800" dirty="0"/>
          </a:p>
        </p:txBody>
      </p:sp>
      <p:sp>
        <p:nvSpPr>
          <p:cNvPr id="4" name="Platshållare för innehåll 3"/>
          <p:cNvSpPr>
            <a:spLocks noGrp="1"/>
          </p:cNvSpPr>
          <p:nvPr>
            <p:ph sz="half" idx="2"/>
          </p:nvPr>
        </p:nvSpPr>
        <p:spPr>
          <a:xfrm>
            <a:off x="5518404" y="2047875"/>
            <a:ext cx="5383519" cy="3257550"/>
          </a:xfrm>
        </p:spPr>
        <p:txBody>
          <a:bodyPr/>
          <a:lstStyle/>
          <a:p>
            <a:pPr>
              <a:buNone/>
            </a:pPr>
            <a:r>
              <a:rPr lang="sv-SE" altLang="sv-SE" sz="1800" b="1" dirty="0">
                <a:ea typeface="MS PGothic" panose="020B0600070205080204" pitchFamily="34" charset="-128"/>
              </a:rPr>
              <a:t>Fasett 2 - Affektiv</a:t>
            </a:r>
          </a:p>
          <a:p>
            <a:pPr>
              <a:buNone/>
            </a:pPr>
            <a:endParaRPr lang="sv-SE" altLang="sv-SE" sz="800" dirty="0">
              <a:latin typeface="Times New Roman" panose="02020603050405020304" pitchFamily="18" charset="0"/>
              <a:ea typeface="MS PGothic" panose="020B0600070205080204" pitchFamily="34" charset="-128"/>
              <a:cs typeface="Times New Roman" panose="02020603050405020304" pitchFamily="18" charset="0"/>
            </a:endParaRPr>
          </a:p>
          <a:p>
            <a:r>
              <a:rPr lang="sv-SE" altLang="sv-SE" sz="1800" dirty="0">
                <a:ea typeface="MS PGothic" panose="020B0600070205080204" pitchFamily="34" charset="-128"/>
              </a:rPr>
              <a:t>Avsaknad av självförebråelser/skuldkänslor</a:t>
            </a:r>
          </a:p>
          <a:p>
            <a:r>
              <a:rPr lang="sv-SE" altLang="sv-SE" sz="1800" dirty="0">
                <a:ea typeface="MS PGothic" panose="020B0600070205080204" pitchFamily="34" charset="-128"/>
              </a:rPr>
              <a:t>Ytliga affekter</a:t>
            </a:r>
          </a:p>
          <a:p>
            <a:r>
              <a:rPr lang="sv-SE" altLang="sv-SE" sz="1800" dirty="0">
                <a:ea typeface="MS PGothic" panose="020B0600070205080204" pitchFamily="34" charset="-128"/>
              </a:rPr>
              <a:t>Känslokyla/avsaknad av empati</a:t>
            </a:r>
          </a:p>
          <a:p>
            <a:r>
              <a:rPr lang="sv-SE" altLang="sv-SE" sz="1800" dirty="0">
                <a:ea typeface="MS PGothic" panose="020B0600070205080204" pitchFamily="34" charset="-128"/>
              </a:rPr>
              <a:t>Oförmåga att ta ansvar för egna handlingar</a:t>
            </a:r>
          </a:p>
          <a:p>
            <a:pPr marL="0" indent="0">
              <a:buNone/>
            </a:pPr>
            <a:endParaRPr lang="sv-SE" dirty="0"/>
          </a:p>
        </p:txBody>
      </p:sp>
      <p:grpSp>
        <p:nvGrpSpPr>
          <p:cNvPr id="7" name="Grupp 6">
            <a:extLst>
              <a:ext uri="{FF2B5EF4-FFF2-40B4-BE49-F238E27FC236}">
                <a16:creationId xmlns:a16="http://schemas.microsoft.com/office/drawing/2014/main" id="{1FA16CF8-8913-42DC-AC58-75483A537DC8}"/>
              </a:ext>
            </a:extLst>
          </p:cNvPr>
          <p:cNvGrpSpPr/>
          <p:nvPr/>
        </p:nvGrpSpPr>
        <p:grpSpPr>
          <a:xfrm>
            <a:off x="-10689" y="38100"/>
            <a:ext cx="1231992" cy="1173161"/>
            <a:chOff x="-10689" y="38100"/>
            <a:chExt cx="1231992" cy="1173161"/>
          </a:xfrm>
        </p:grpSpPr>
        <p:pic>
          <p:nvPicPr>
            <p:cNvPr id="5" name="Picture 7" descr="Relaterad bild">
              <a:extLst>
                <a:ext uri="{FF2B5EF4-FFF2-40B4-BE49-F238E27FC236}">
                  <a16:creationId xmlns:a16="http://schemas.microsoft.com/office/drawing/2014/main" id="{E3E0EC73-B7DA-4191-A175-7E133FE5C2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 y="38100"/>
              <a:ext cx="1231992" cy="11731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a:extLst>
                <a:ext uri="{FF2B5EF4-FFF2-40B4-BE49-F238E27FC236}">
                  <a16:creationId xmlns:a16="http://schemas.microsoft.com/office/drawing/2014/main" id="{B9739E4B-3D99-4E80-94DF-EB5F8EC76CDC}"/>
                </a:ext>
              </a:extLst>
            </p:cNvPr>
            <p:cNvCxnSpPr/>
            <p:nvPr/>
          </p:nvCxnSpPr>
          <p:spPr>
            <a:xfrm flipH="1" flipV="1">
              <a:off x="605307" y="193183"/>
              <a:ext cx="445872" cy="7679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6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C00000"/>
                </a:solidFill>
              </a:rPr>
              <a:t>  </a:t>
            </a:r>
            <a:r>
              <a:rPr lang="sv-SE" dirty="0"/>
              <a:t>Psykopati – ett extremt personlighetssyndrom </a:t>
            </a:r>
          </a:p>
        </p:txBody>
      </p:sp>
      <p:sp>
        <p:nvSpPr>
          <p:cNvPr id="3" name="Platshållare för innehåll 2"/>
          <p:cNvSpPr>
            <a:spLocks noGrp="1"/>
          </p:cNvSpPr>
          <p:nvPr>
            <p:ph sz="half" idx="1"/>
          </p:nvPr>
        </p:nvSpPr>
        <p:spPr>
          <a:xfrm>
            <a:off x="1104899" y="1600200"/>
            <a:ext cx="5426529" cy="4571999"/>
          </a:xfrm>
        </p:spPr>
        <p:txBody>
          <a:bodyPr/>
          <a:lstStyle/>
          <a:p>
            <a:pPr>
              <a:buNone/>
            </a:pPr>
            <a:r>
              <a:rPr lang="sv-SE" altLang="sv-SE" sz="1800" b="1" dirty="0">
                <a:ea typeface="MS PGothic" panose="020B0600070205080204" pitchFamily="34" charset="-128"/>
              </a:rPr>
              <a:t>Fasett 3 – Livsstil</a:t>
            </a:r>
          </a:p>
          <a:p>
            <a:pPr>
              <a:buNone/>
            </a:pPr>
            <a:endParaRPr lang="sv-SE" altLang="sv-SE" sz="800" dirty="0">
              <a:solidFill>
                <a:schemeClr val="hlink"/>
              </a:solidFill>
              <a:latin typeface="Times New Roman" panose="02020603050405020304" pitchFamily="18" charset="0"/>
              <a:ea typeface="MS PGothic" panose="020B0600070205080204" pitchFamily="34" charset="-128"/>
              <a:cs typeface="Times New Roman" panose="02020603050405020304" pitchFamily="18" charset="0"/>
            </a:endParaRPr>
          </a:p>
          <a:p>
            <a:r>
              <a:rPr lang="sv-SE" altLang="sv-SE" sz="1800" dirty="0">
                <a:ea typeface="MS PGothic" panose="020B0600070205080204" pitchFamily="34" charset="-128"/>
              </a:rPr>
              <a:t>Behov av stimulans/benägenhet att bli uttråkad</a:t>
            </a:r>
          </a:p>
          <a:p>
            <a:r>
              <a:rPr lang="sv-SE" altLang="sv-SE" sz="1800" dirty="0">
                <a:ea typeface="MS PGothic" panose="020B0600070205080204" pitchFamily="34" charset="-128"/>
              </a:rPr>
              <a:t>Parasiterande livsstil</a:t>
            </a:r>
          </a:p>
          <a:p>
            <a:r>
              <a:rPr lang="sv-SE" altLang="sv-SE" sz="1800" dirty="0">
                <a:ea typeface="MS PGothic" panose="020B0600070205080204" pitchFamily="34" charset="-128"/>
              </a:rPr>
              <a:t>Avsaknad av realistiska/långsiktiga mål</a:t>
            </a:r>
          </a:p>
          <a:p>
            <a:r>
              <a:rPr lang="sv-SE" altLang="sv-SE" sz="1800" dirty="0">
                <a:ea typeface="MS PGothic" panose="020B0600070205080204" pitchFamily="34" charset="-128"/>
              </a:rPr>
              <a:t>Impulsivitet</a:t>
            </a:r>
          </a:p>
          <a:p>
            <a:r>
              <a:rPr lang="sv-SE" altLang="sv-SE" sz="1800" dirty="0">
                <a:ea typeface="MS PGothic" panose="020B0600070205080204" pitchFamily="34" charset="-128"/>
              </a:rPr>
              <a:t>Ansvarslöshet</a:t>
            </a:r>
          </a:p>
          <a:p>
            <a:pPr marL="0" indent="0">
              <a:buNone/>
            </a:pPr>
            <a:endParaRPr lang="sv-SE" dirty="0"/>
          </a:p>
        </p:txBody>
      </p:sp>
      <p:sp>
        <p:nvSpPr>
          <p:cNvPr id="4" name="Platshållare för innehåll 3"/>
          <p:cNvSpPr>
            <a:spLocks noGrp="1"/>
          </p:cNvSpPr>
          <p:nvPr>
            <p:ph sz="half" idx="2"/>
          </p:nvPr>
        </p:nvSpPr>
        <p:spPr>
          <a:xfrm>
            <a:off x="7005466" y="1600199"/>
            <a:ext cx="4914900" cy="4571999"/>
          </a:xfrm>
        </p:spPr>
        <p:txBody>
          <a:bodyPr/>
          <a:lstStyle/>
          <a:p>
            <a:pPr>
              <a:buNone/>
            </a:pPr>
            <a:r>
              <a:rPr lang="sv-SE" altLang="sv-SE" sz="1800" b="1" dirty="0">
                <a:ea typeface="MS PGothic" panose="020B0600070205080204" pitchFamily="34" charset="-128"/>
              </a:rPr>
              <a:t>Fasett 4 - Antisocial</a:t>
            </a:r>
          </a:p>
          <a:p>
            <a:pPr>
              <a:buNone/>
            </a:pPr>
            <a:endParaRPr lang="sv-SE" altLang="sv-SE" sz="800" dirty="0">
              <a:solidFill>
                <a:schemeClr val="hlink"/>
              </a:solidFill>
              <a:latin typeface="Times New Roman" panose="02020603050405020304" pitchFamily="18" charset="0"/>
              <a:ea typeface="MS PGothic" panose="020B0600070205080204" pitchFamily="34" charset="-128"/>
              <a:cs typeface="Times New Roman" panose="02020603050405020304" pitchFamily="18" charset="0"/>
            </a:endParaRPr>
          </a:p>
          <a:p>
            <a:r>
              <a:rPr lang="sv-SE" altLang="sv-SE" sz="1800" dirty="0">
                <a:ea typeface="MS PGothic" panose="020B0600070205080204" pitchFamily="34" charset="-128"/>
              </a:rPr>
              <a:t>Bristande självkontroll		</a:t>
            </a:r>
          </a:p>
          <a:p>
            <a:r>
              <a:rPr lang="sv-SE" altLang="sv-SE" sz="1800" dirty="0">
                <a:ea typeface="MS PGothic" panose="020B0600070205080204" pitchFamily="34" charset="-128"/>
              </a:rPr>
              <a:t>Tidiga beteendeproblem	</a:t>
            </a:r>
          </a:p>
          <a:p>
            <a:r>
              <a:rPr lang="sv-SE" altLang="sv-SE" sz="1800" dirty="0">
                <a:ea typeface="MS PGothic" panose="020B0600070205080204" pitchFamily="34" charset="-128"/>
              </a:rPr>
              <a:t>Ungdomsbrottslighet</a:t>
            </a:r>
          </a:p>
          <a:p>
            <a:r>
              <a:rPr lang="sv-SE" altLang="sv-SE" sz="1800" dirty="0">
                <a:ea typeface="MS PGothic" panose="020B0600070205080204" pitchFamily="34" charset="-128"/>
              </a:rPr>
              <a:t>Indragning av försöksutskrivning</a:t>
            </a:r>
          </a:p>
          <a:p>
            <a:r>
              <a:rPr lang="sv-SE" altLang="sv-SE" sz="1800" dirty="0">
                <a:ea typeface="MS PGothic" panose="020B0600070205080204" pitchFamily="34" charset="-128"/>
              </a:rPr>
              <a:t>Kriminell mångsidighet</a:t>
            </a:r>
          </a:p>
          <a:p>
            <a:endParaRPr lang="sv-SE" dirty="0"/>
          </a:p>
        </p:txBody>
      </p:sp>
      <p:sp>
        <p:nvSpPr>
          <p:cNvPr id="6" name="Platshållare för innehåll 2"/>
          <p:cNvSpPr txBox="1">
            <a:spLocks/>
          </p:cNvSpPr>
          <p:nvPr/>
        </p:nvSpPr>
        <p:spPr>
          <a:xfrm>
            <a:off x="1104899" y="5202383"/>
            <a:ext cx="6461662" cy="1572492"/>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defRPr/>
            </a:pPr>
            <a:r>
              <a:rPr lang="sv-SE" altLang="sv-SE" sz="1800" b="1" kern="0" dirty="0">
                <a:ea typeface="ＭＳ Ｐゴシック" panose="020B0600070205080204" pitchFamily="34" charset="-128"/>
              </a:rPr>
              <a:t>Kriterier utanför fasetterna</a:t>
            </a:r>
            <a:endParaRPr lang="sv-SE" altLang="sv-SE" sz="900" b="1" kern="0" dirty="0">
              <a:latin typeface="Times New Roman" panose="02020603050405020304" pitchFamily="18" charset="0"/>
              <a:ea typeface="ＭＳ Ｐゴシック" panose="020B0600070205080204" pitchFamily="34" charset="-128"/>
              <a:cs typeface="Times New Roman" panose="02020603050405020304" pitchFamily="18" charset="0"/>
            </a:endParaRPr>
          </a:p>
          <a:p>
            <a:pPr>
              <a:defRPr/>
            </a:pPr>
            <a:r>
              <a:rPr lang="sv-SE" altLang="sv-SE" sz="1800" kern="0" dirty="0">
                <a:ea typeface="ＭＳ Ｐゴシック" panose="020B0600070205080204" pitchFamily="34" charset="-128"/>
              </a:rPr>
              <a:t>Promiskuöst sexuellt beteende</a:t>
            </a:r>
          </a:p>
          <a:p>
            <a:pPr>
              <a:defRPr/>
            </a:pPr>
            <a:r>
              <a:rPr lang="sv-SE" altLang="sv-SE" sz="1800" kern="0" dirty="0">
                <a:ea typeface="ＭＳ Ｐゴシック" panose="020B0600070205080204" pitchFamily="34" charset="-128"/>
              </a:rPr>
              <a:t>Många kortvariga äktenskapsliknande förhållanden</a:t>
            </a:r>
            <a:endParaRPr lang="sv-SE" altLang="sv-SE" sz="1800" kern="0" dirty="0">
              <a:cs typeface="Times New Roman" panose="02020603050405020304" pitchFamily="18" charset="0"/>
            </a:endParaRPr>
          </a:p>
          <a:p>
            <a:pPr>
              <a:defRPr/>
            </a:pPr>
            <a:endParaRPr lang="sv-SE" altLang="sv-SE" sz="1800" kern="0" dirty="0">
              <a:ea typeface="ＭＳ Ｐゴシック" panose="020B0600070205080204" pitchFamily="34" charset="-128"/>
            </a:endParaRPr>
          </a:p>
          <a:p>
            <a:pPr>
              <a:defRPr/>
            </a:pPr>
            <a:endParaRPr lang="sv-SE" altLang="sv-SE" sz="1800" b="1" kern="0" dirty="0">
              <a:ea typeface="ＭＳ Ｐゴシック" panose="020B0600070205080204" pitchFamily="34" charset="-128"/>
            </a:endParaRPr>
          </a:p>
          <a:p>
            <a:pPr>
              <a:buFont typeface="Wingdings" panose="05000000000000000000" pitchFamily="2" charset="2"/>
              <a:buNone/>
            </a:pPr>
            <a:endParaRPr lang="sv-SE" altLang="sv-SE" sz="800" dirty="0">
              <a:solidFill>
                <a:schemeClr val="hlink"/>
              </a:solidFill>
              <a:latin typeface="Times New Roman" panose="02020603050405020304" pitchFamily="18" charset="0"/>
              <a:ea typeface="MS PGothic" panose="020B0600070205080204" pitchFamily="34" charset="-128"/>
              <a:cs typeface="Times New Roman" panose="02020603050405020304" pitchFamily="18" charset="0"/>
            </a:endParaRPr>
          </a:p>
          <a:p>
            <a:endParaRPr lang="sv-SE" dirty="0"/>
          </a:p>
        </p:txBody>
      </p:sp>
      <p:grpSp>
        <p:nvGrpSpPr>
          <p:cNvPr id="7" name="Grupp 6">
            <a:extLst>
              <a:ext uri="{FF2B5EF4-FFF2-40B4-BE49-F238E27FC236}">
                <a16:creationId xmlns:a16="http://schemas.microsoft.com/office/drawing/2014/main" id="{D7292484-40C2-4CF9-A711-8883DCD2D5CC}"/>
              </a:ext>
            </a:extLst>
          </p:cNvPr>
          <p:cNvGrpSpPr/>
          <p:nvPr/>
        </p:nvGrpSpPr>
        <p:grpSpPr>
          <a:xfrm>
            <a:off x="-10689" y="38100"/>
            <a:ext cx="1231992" cy="1173161"/>
            <a:chOff x="-10689" y="38100"/>
            <a:chExt cx="1231992" cy="1173161"/>
          </a:xfrm>
        </p:grpSpPr>
        <p:pic>
          <p:nvPicPr>
            <p:cNvPr id="8" name="Picture 7" descr="Relaterad bild">
              <a:extLst>
                <a:ext uri="{FF2B5EF4-FFF2-40B4-BE49-F238E27FC236}">
                  <a16:creationId xmlns:a16="http://schemas.microsoft.com/office/drawing/2014/main" id="{5A10E40A-14E6-4C7B-BDBE-345245E61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 y="38100"/>
              <a:ext cx="1231992" cy="11731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a:extLst>
                <a:ext uri="{FF2B5EF4-FFF2-40B4-BE49-F238E27FC236}">
                  <a16:creationId xmlns:a16="http://schemas.microsoft.com/office/drawing/2014/main" id="{5FB64834-5137-413A-A10A-28D1EB2CC31B}"/>
                </a:ext>
              </a:extLst>
            </p:cNvPr>
            <p:cNvCxnSpPr/>
            <p:nvPr/>
          </p:nvCxnSpPr>
          <p:spPr>
            <a:xfrm flipH="1" flipV="1">
              <a:off x="605307" y="193183"/>
              <a:ext cx="445872" cy="7679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2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ildresultat för osä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33107" cy="1171978"/>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p:txBody>
          <a:bodyPr>
            <a:normAutofit/>
          </a:bodyPr>
          <a:lstStyle/>
          <a:p>
            <a:r>
              <a:rPr lang="sv-SE" sz="1800" dirty="0"/>
              <a:t>Om fördelaktigt i situationen att stråla ut hjälplöshet till omgivningen</a:t>
            </a:r>
          </a:p>
          <a:p>
            <a:r>
              <a:rPr lang="sv-SE" sz="1800" dirty="0"/>
              <a:t>Ofta kvinnliga psykopater</a:t>
            </a:r>
          </a:p>
          <a:p>
            <a:r>
              <a:rPr lang="sv-SE" sz="1800" dirty="0"/>
              <a:t>Ynklig, värnlös, utsatt – för att kunna parasitera på partner</a:t>
            </a:r>
          </a:p>
          <a:p>
            <a:r>
              <a:rPr lang="sv-SE" sz="1800" dirty="0"/>
              <a:t>Spela upp ett mer eller mindre trovärdigt sjukdomsscenario</a:t>
            </a:r>
          </a:p>
          <a:p>
            <a:r>
              <a:rPr lang="sv-SE" sz="1800" dirty="0"/>
              <a:t>Slippa betala tillbaka skulder</a:t>
            </a:r>
          </a:p>
          <a:p>
            <a:r>
              <a:rPr lang="sv-SE" sz="1800" dirty="0"/>
              <a:t>Smita undan skyldigheter</a:t>
            </a:r>
          </a:p>
          <a:p>
            <a:r>
              <a:rPr lang="sv-SE" sz="1800" dirty="0"/>
              <a:t>Skaffa sig fördelar och andras empati</a:t>
            </a:r>
          </a:p>
          <a:p>
            <a:r>
              <a:rPr lang="sv-SE" sz="1800" dirty="0"/>
              <a:t>Skaffa sig fördelar i en vårdnadstvist</a:t>
            </a:r>
          </a:p>
          <a:p>
            <a:r>
              <a:rPr lang="sv-SE" sz="1800" dirty="0"/>
              <a:t>Vid åtal – få sympati i domstolen</a:t>
            </a:r>
          </a:p>
        </p:txBody>
      </p:sp>
      <p:sp>
        <p:nvSpPr>
          <p:cNvPr id="4" name="Rubrik 3"/>
          <p:cNvSpPr>
            <a:spLocks noGrp="1"/>
          </p:cNvSpPr>
          <p:nvPr>
            <p:ph type="title"/>
          </p:nvPr>
        </p:nvSpPr>
        <p:spPr>
          <a:xfrm>
            <a:off x="1638568" y="196403"/>
            <a:ext cx="8914863" cy="978794"/>
          </a:xfrm>
        </p:spPr>
        <p:txBody>
          <a:bodyPr>
            <a:normAutofit/>
          </a:bodyPr>
          <a:lstStyle/>
          <a:p>
            <a:r>
              <a:rPr lang="sv-SE" dirty="0"/>
              <a:t> Kan likna osjälvständigt personlighetssyndrom </a:t>
            </a:r>
            <a:endParaRPr lang="sv-SE" dirty="0">
              <a:solidFill>
                <a:srgbClr val="FF0000"/>
              </a:solidFill>
            </a:endParaRPr>
          </a:p>
        </p:txBody>
      </p:sp>
    </p:spTree>
    <p:extLst>
      <p:ext uri="{BB962C8B-B14F-4D97-AF65-F5344CB8AC3E}">
        <p14:creationId xmlns:p14="http://schemas.microsoft.com/office/powerpoint/2010/main" val="28330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Primär &amp; sekundär psykopati</a:t>
            </a:r>
          </a:p>
        </p:txBody>
      </p:sp>
      <p:sp>
        <p:nvSpPr>
          <p:cNvPr id="3" name="Platshållare för innehåll 2"/>
          <p:cNvSpPr>
            <a:spLocks noGrp="1"/>
          </p:cNvSpPr>
          <p:nvPr>
            <p:ph idx="1"/>
          </p:nvPr>
        </p:nvSpPr>
        <p:spPr>
          <a:xfrm>
            <a:off x="1104900" y="1680654"/>
            <a:ext cx="9280878" cy="4572000"/>
          </a:xfrm>
        </p:spPr>
        <p:txBody>
          <a:bodyPr>
            <a:normAutofit/>
          </a:bodyPr>
          <a:lstStyle/>
          <a:p>
            <a:pPr>
              <a:lnSpc>
                <a:spcPct val="100000"/>
              </a:lnSpc>
            </a:pPr>
            <a:r>
              <a:rPr lang="sv-SE" altLang="sv-SE" sz="1700" dirty="0">
                <a:solidFill>
                  <a:schemeClr val="tx2"/>
                </a:solidFill>
                <a:ea typeface="MS PGothic" panose="020B0600070205080204" pitchFamily="34" charset="-128"/>
                <a:cs typeface="Times New Roman" panose="02020603050405020304" pitchFamily="18" charset="0"/>
              </a:rPr>
              <a:t>Ångest </a:t>
            </a:r>
            <a:r>
              <a:rPr lang="sv-SE" altLang="sv-SE" sz="1700" dirty="0">
                <a:solidFill>
                  <a:schemeClr val="bg1">
                    <a:lumMod val="50000"/>
                  </a:schemeClr>
                </a:solidFill>
                <a:ea typeface="MS PGothic" panose="020B0600070205080204" pitchFamily="34" charset="-128"/>
                <a:cs typeface="Times New Roman" panose="02020603050405020304" pitchFamily="18" charset="0"/>
              </a:rPr>
              <a:t>(låg/hög)</a:t>
            </a:r>
          </a:p>
          <a:p>
            <a:pPr>
              <a:lnSpc>
                <a:spcPct val="100000"/>
              </a:lnSpc>
            </a:pPr>
            <a:r>
              <a:rPr lang="sv-SE" altLang="sv-SE" sz="1700" dirty="0">
                <a:solidFill>
                  <a:schemeClr val="tx2"/>
                </a:solidFill>
                <a:ea typeface="MS PGothic" panose="020B0600070205080204" pitchFamily="34" charset="-128"/>
                <a:cs typeface="Times New Roman" panose="02020603050405020304" pitchFamily="18" charset="0"/>
              </a:rPr>
              <a:t>Andra psykiatriska störningar </a:t>
            </a:r>
            <a:r>
              <a:rPr lang="sv-SE" altLang="sv-SE" sz="1700" dirty="0">
                <a:solidFill>
                  <a:schemeClr val="bg1">
                    <a:lumMod val="50000"/>
                  </a:schemeClr>
                </a:solidFill>
                <a:ea typeface="MS PGothic" panose="020B0600070205080204" pitchFamily="34" charset="-128"/>
                <a:cs typeface="Times New Roman" panose="02020603050405020304" pitchFamily="18" charset="0"/>
              </a:rPr>
              <a:t>(narcissism/emotionell instabilitet)</a:t>
            </a:r>
            <a:endParaRPr lang="sv-SE" altLang="sv-SE" sz="1700" dirty="0">
              <a:solidFill>
                <a:schemeClr val="tx2"/>
              </a:solidFill>
              <a:ea typeface="MS PGothic" panose="020B0600070205080204" pitchFamily="34" charset="-128"/>
              <a:cs typeface="Times New Roman" panose="02020603050405020304" pitchFamily="18" charset="0"/>
            </a:endParaRPr>
          </a:p>
          <a:p>
            <a:pPr>
              <a:lnSpc>
                <a:spcPct val="100000"/>
              </a:lnSpc>
            </a:pPr>
            <a:r>
              <a:rPr lang="sv-SE" altLang="sv-SE" sz="1700" dirty="0">
                <a:solidFill>
                  <a:schemeClr val="tx2"/>
                </a:solidFill>
                <a:ea typeface="MS PGothic" panose="020B0600070205080204" pitchFamily="34" charset="-128"/>
                <a:cs typeface="Times New Roman" panose="02020603050405020304" pitchFamily="18" charset="0"/>
              </a:rPr>
              <a:t>Orsaksbakgrund </a:t>
            </a:r>
            <a:r>
              <a:rPr lang="sv-SE" altLang="sv-SE" sz="1700" dirty="0">
                <a:solidFill>
                  <a:schemeClr val="bg1">
                    <a:lumMod val="50000"/>
                  </a:schemeClr>
                </a:solidFill>
                <a:ea typeface="MS PGothic" panose="020B0600070205080204" pitchFamily="34" charset="-128"/>
                <a:cs typeface="Times New Roman" panose="02020603050405020304" pitchFamily="18" charset="0"/>
              </a:rPr>
              <a:t>(arv/miljö)</a:t>
            </a:r>
            <a:endParaRPr lang="sv-SE" altLang="sv-SE" sz="1700" dirty="0">
              <a:solidFill>
                <a:schemeClr val="tx2"/>
              </a:solidFill>
              <a:ea typeface="MS PGothic" panose="020B0600070205080204" pitchFamily="34" charset="-128"/>
              <a:cs typeface="Times New Roman" panose="02020603050405020304" pitchFamily="18" charset="0"/>
            </a:endParaRPr>
          </a:p>
          <a:p>
            <a:pPr>
              <a:lnSpc>
                <a:spcPct val="100000"/>
              </a:lnSpc>
            </a:pPr>
            <a:r>
              <a:rPr lang="sv-SE" altLang="sv-SE" sz="1700" dirty="0">
                <a:solidFill>
                  <a:schemeClr val="tx2"/>
                </a:solidFill>
                <a:ea typeface="MS PGothic" panose="020B0600070205080204" pitchFamily="34" charset="-128"/>
                <a:cs typeface="Times New Roman" panose="02020603050405020304" pitchFamily="18" charset="0"/>
              </a:rPr>
              <a:t>Återfallsrisk i våldsbrott </a:t>
            </a:r>
            <a:r>
              <a:rPr lang="sv-SE" altLang="sv-SE" sz="1700" dirty="0">
                <a:solidFill>
                  <a:schemeClr val="bg1">
                    <a:lumMod val="50000"/>
                  </a:schemeClr>
                </a:solidFill>
                <a:ea typeface="MS PGothic" panose="020B0600070205080204" pitchFamily="34" charset="-128"/>
                <a:cs typeface="Times New Roman" panose="02020603050405020304" pitchFamily="18" charset="0"/>
              </a:rPr>
              <a:t>(lägre/högre)</a:t>
            </a:r>
            <a:endParaRPr lang="sv-SE" altLang="sv-SE" sz="1700" dirty="0">
              <a:solidFill>
                <a:schemeClr val="tx2"/>
              </a:solidFill>
              <a:ea typeface="MS PGothic" panose="020B0600070205080204" pitchFamily="34" charset="-128"/>
              <a:cs typeface="Times New Roman" panose="02020603050405020304" pitchFamily="18" charset="0"/>
            </a:endParaRPr>
          </a:p>
          <a:p>
            <a:pPr>
              <a:lnSpc>
                <a:spcPct val="100000"/>
              </a:lnSpc>
            </a:pPr>
            <a:r>
              <a:rPr lang="sv-SE" altLang="sv-SE" sz="1700" dirty="0">
                <a:solidFill>
                  <a:schemeClr val="tx2"/>
                </a:solidFill>
                <a:ea typeface="MS PGothic" panose="020B0600070205080204" pitchFamily="34" charset="-128"/>
                <a:cs typeface="Times New Roman" panose="02020603050405020304" pitchFamily="18" charset="0"/>
              </a:rPr>
              <a:t>Behandlingsbarhet </a:t>
            </a:r>
            <a:r>
              <a:rPr lang="sv-SE" altLang="sv-SE" sz="1700" dirty="0">
                <a:solidFill>
                  <a:schemeClr val="bg1">
                    <a:lumMod val="50000"/>
                  </a:schemeClr>
                </a:solidFill>
                <a:ea typeface="MS PGothic" panose="020B0600070205080204" pitchFamily="34" charset="-128"/>
                <a:cs typeface="Times New Roman" panose="02020603050405020304" pitchFamily="18" charset="0"/>
              </a:rPr>
              <a:t>(sämre/bättre)</a:t>
            </a:r>
          </a:p>
          <a:p>
            <a:pPr>
              <a:lnSpc>
                <a:spcPct val="100000"/>
              </a:lnSpc>
            </a:pPr>
            <a:endParaRPr lang="sv-SE" altLang="sv-SE" dirty="0">
              <a:solidFill>
                <a:schemeClr val="bg1">
                  <a:lumMod val="50000"/>
                </a:schemeClr>
              </a:solidFill>
              <a:ea typeface="MS PGothic" panose="020B0600070205080204" pitchFamily="34" charset="-128"/>
              <a:cs typeface="Times New Roman" panose="02020603050405020304" pitchFamily="18" charset="0"/>
            </a:endParaRPr>
          </a:p>
          <a:p>
            <a:pPr marL="0" indent="0">
              <a:lnSpc>
                <a:spcPct val="80000"/>
              </a:lnSpc>
              <a:buNone/>
            </a:pPr>
            <a:endParaRPr lang="sv-SE" altLang="sv-SE" dirty="0"/>
          </a:p>
          <a:p>
            <a:pPr>
              <a:lnSpc>
                <a:spcPct val="100000"/>
              </a:lnSpc>
            </a:pPr>
            <a:endParaRPr lang="sv-SE" altLang="sv-SE" dirty="0">
              <a:solidFill>
                <a:schemeClr val="bg1">
                  <a:lumMod val="50000"/>
                </a:schemeClr>
              </a:solidFill>
              <a:ea typeface="MS PGothic" panose="020B0600070205080204" pitchFamily="34" charset="-128"/>
              <a:cs typeface="Times New Roman" panose="02020603050405020304" pitchFamily="18" charset="0"/>
            </a:endParaRPr>
          </a:p>
          <a:p>
            <a:pPr>
              <a:lnSpc>
                <a:spcPct val="100000"/>
              </a:lnSpc>
              <a:buNone/>
            </a:pPr>
            <a:r>
              <a:rPr lang="sv-SE" altLang="sv-SE" dirty="0">
                <a:solidFill>
                  <a:schemeClr val="hlink"/>
                </a:solidFill>
                <a:latin typeface="Times New Roman" panose="02020603050405020304" pitchFamily="18" charset="0"/>
                <a:ea typeface="MS PGothic" panose="020B0600070205080204" pitchFamily="34" charset="-128"/>
                <a:cs typeface="Times New Roman" panose="02020603050405020304" pitchFamily="18" charset="0"/>
              </a:rPr>
              <a:t>	</a:t>
            </a:r>
          </a:p>
          <a:p>
            <a:pPr marL="0" indent="0">
              <a:buNone/>
            </a:pPr>
            <a:endParaRPr lang="sv-SE" dirty="0"/>
          </a:p>
        </p:txBody>
      </p:sp>
    </p:spTree>
    <p:extLst>
      <p:ext uri="{BB962C8B-B14F-4D97-AF65-F5344CB8AC3E}">
        <p14:creationId xmlns:p14="http://schemas.microsoft.com/office/powerpoint/2010/main" val="5989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81759F0B-7597-4E8D-9AD7-BE85BB9AAA45}" vid="{4A463641-E912-4FE3-9ED5-4C5B05ACD7BF}"/>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Akademisk presentation – kritstreck och banderoller (bredbild)</Template>
  <TotalTime>0</TotalTime>
  <Words>933</Words>
  <Application>Microsoft Office PowerPoint</Application>
  <PresentationFormat>Bredbild</PresentationFormat>
  <Paragraphs>201</Paragraphs>
  <Slides>22</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Euphemia</vt:lpstr>
      <vt:lpstr>Plantagenet Cherokee</vt:lpstr>
      <vt:lpstr>Times New Roman</vt:lpstr>
      <vt:lpstr>Wingdings</vt:lpstr>
      <vt:lpstr>Academic Literature 16x9</vt:lpstr>
      <vt:lpstr>PowerPoint-presentation</vt:lpstr>
      <vt:lpstr>PowerPoint-presentation</vt:lpstr>
      <vt:lpstr>    Machiavellistiskt personlighetssyndrom  </vt:lpstr>
      <vt:lpstr>Narcissistiskt personlighetssyndrom </vt:lpstr>
      <vt:lpstr>Sund självkärlek                           Narcissism</vt:lpstr>
      <vt:lpstr>  Psykopati – ett extremt personlighetssyndrom</vt:lpstr>
      <vt:lpstr>  Psykopati – ett extremt personlighetssyndrom </vt:lpstr>
      <vt:lpstr> Kan likna osjälvständigt personlighetssyndrom </vt:lpstr>
      <vt:lpstr>Primär &amp; sekundär psykopati</vt:lpstr>
      <vt:lpstr>Temperamentsmässiga riskfaktorer </vt:lpstr>
      <vt:lpstr>Miljömässiga riskfaktorer </vt:lpstr>
      <vt:lpstr>Prevalens </vt:lpstr>
      <vt:lpstr>Forskning</vt:lpstr>
      <vt:lpstr>Psykiskt våld/misshandel – lika farligt som fysiskt våld och sexuellt utnyttjande!</vt:lpstr>
      <vt:lpstr>Olika former av våld/ övergrepp</vt:lpstr>
      <vt:lpstr> Psykiskt våld - verbalt och emotionellt</vt:lpstr>
      <vt:lpstr>Konsekvenser för offret</vt:lpstr>
      <vt:lpstr>Förhållningssätt </vt:lpstr>
      <vt:lpstr>”Industripsykopater”</vt:lpstr>
      <vt:lpstr>Psykopaten i privatlivet</vt:lpstr>
      <vt:lpstr>Skaffa dig kunskap!   Psykopatpodden          vuxnabarn.nu                                          </vt:lpstr>
      <vt:lpstr>Helena Bingham  Leg psykolog &amp; Föreläsare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2016-03-28T10:06:01Z</dcterms:created>
  <dcterms:modified xsi:type="dcterms:W3CDTF">2021-04-15T07:40:12Z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