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51"/>
  </p:notesMasterIdLst>
  <p:handoutMasterIdLst>
    <p:handoutMasterId r:id="rId52"/>
  </p:handoutMasterIdLst>
  <p:sldIdLst>
    <p:sldId id="368" r:id="rId3"/>
    <p:sldId id="410" r:id="rId4"/>
    <p:sldId id="261" r:id="rId5"/>
    <p:sldId id="394" r:id="rId6"/>
    <p:sldId id="375" r:id="rId7"/>
    <p:sldId id="392" r:id="rId8"/>
    <p:sldId id="322" r:id="rId9"/>
    <p:sldId id="386" r:id="rId10"/>
    <p:sldId id="390" r:id="rId11"/>
    <p:sldId id="411" r:id="rId12"/>
    <p:sldId id="388" r:id="rId13"/>
    <p:sldId id="371" r:id="rId14"/>
    <p:sldId id="264" r:id="rId15"/>
    <p:sldId id="393" r:id="rId16"/>
    <p:sldId id="379" r:id="rId17"/>
    <p:sldId id="373" r:id="rId18"/>
    <p:sldId id="396" r:id="rId19"/>
    <p:sldId id="355" r:id="rId20"/>
    <p:sldId id="356" r:id="rId21"/>
    <p:sldId id="316" r:id="rId22"/>
    <p:sldId id="265" r:id="rId23"/>
    <p:sldId id="280" r:id="rId24"/>
    <p:sldId id="266" r:id="rId25"/>
    <p:sldId id="267" r:id="rId26"/>
    <p:sldId id="335" r:id="rId27"/>
    <p:sldId id="340" r:id="rId28"/>
    <p:sldId id="336" r:id="rId29"/>
    <p:sldId id="405" r:id="rId30"/>
    <p:sldId id="406" r:id="rId31"/>
    <p:sldId id="407" r:id="rId32"/>
    <p:sldId id="408" r:id="rId33"/>
    <p:sldId id="337" r:id="rId34"/>
    <p:sldId id="338" r:id="rId35"/>
    <p:sldId id="339" r:id="rId36"/>
    <p:sldId id="341" r:id="rId37"/>
    <p:sldId id="270" r:id="rId38"/>
    <p:sldId id="273" r:id="rId39"/>
    <p:sldId id="272" r:id="rId40"/>
    <p:sldId id="268" r:id="rId41"/>
    <p:sldId id="269" r:id="rId42"/>
    <p:sldId id="409" r:id="rId43"/>
    <p:sldId id="353" r:id="rId44"/>
    <p:sldId id="352" r:id="rId45"/>
    <p:sldId id="397" r:id="rId46"/>
    <p:sldId id="398" r:id="rId47"/>
    <p:sldId id="399" r:id="rId48"/>
    <p:sldId id="400" r:id="rId49"/>
    <p:sldId id="370" r:id="rId5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3" autoAdjust="0"/>
    <p:restoredTop sz="94555" autoAdjust="0"/>
  </p:normalViewPr>
  <p:slideViewPr>
    <p:cSldViewPr>
      <p:cViewPr varScale="1">
        <p:scale>
          <a:sx n="64" d="100"/>
          <a:sy n="64" d="100"/>
        </p:scale>
        <p:origin x="184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82E17-8033-C64F-B90A-2D241DB621E0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CB60B-F8C1-B043-89A3-5472DC5CE71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3210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C0458-EDB9-43CA-A971-7CA0F618B47E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45A9C-812B-4930-90FD-1BFDCFC5AB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082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998653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10895240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711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931055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14872788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617709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4588" y="685800"/>
            <a:ext cx="4573587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3595300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sv-SE">
              <a:latin typeface="Calibri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542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>
              <a:buFontTx/>
              <a:buAutoNum type="arabicPeriod"/>
            </a:pPr>
            <a:r>
              <a:rPr lang="sv-SE" altLang="sv-SE">
                <a:latin typeface="Arial" pitchFamily="34" charset="0"/>
              </a:rPr>
              <a:t>Cannabispsykos</a:t>
            </a:r>
          </a:p>
          <a:p>
            <a:pPr marL="228600" indent="-228600">
              <a:buFontTx/>
              <a:buAutoNum type="arabicPeriod"/>
            </a:pPr>
            <a:r>
              <a:rPr lang="sv-SE" altLang="sv-SE">
                <a:latin typeface="Arial" pitchFamily="34" charset="0"/>
              </a:rPr>
              <a:t>Delirium tremens (darrning)</a:t>
            </a:r>
          </a:p>
          <a:p>
            <a:pPr marL="228600" indent="-228600">
              <a:buFontTx/>
              <a:buAutoNum type="arabicPeriod"/>
            </a:pPr>
            <a:r>
              <a:rPr lang="sv-SE" altLang="sv-SE">
                <a:latin typeface="Arial" pitchFamily="34" charset="0"/>
              </a:rPr>
              <a:t>Förvirringstillstånd våldshandlingar utan att efteråt minnas</a:t>
            </a:r>
          </a:p>
        </p:txBody>
      </p:sp>
    </p:spTree>
    <p:extLst>
      <p:ext uri="{BB962C8B-B14F-4D97-AF65-F5344CB8AC3E}">
        <p14:creationId xmlns:p14="http://schemas.microsoft.com/office/powerpoint/2010/main" val="3286439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 bwMode="auto">
          <a:xfrm>
            <a:off x="679450" y="4714876"/>
            <a:ext cx="5430838" cy="4470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386728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1027"/>
          <p:cNvSpPr>
            <a:spLocks noGrp="1"/>
          </p:cNvSpPr>
          <p:nvPr>
            <p:ph type="body" idx="1"/>
          </p:nvPr>
        </p:nvSpPr>
        <p:spPr bwMode="auto">
          <a:xfrm>
            <a:off x="679450" y="4714876"/>
            <a:ext cx="5430838" cy="4470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678275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3154440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2686585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402383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89037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2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68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835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64646"/>
                </a:solidFill>
              </a:defRPr>
            </a:lvl1pPr>
          </a:lstStyle>
          <a:p>
            <a:r>
              <a:rPr lang="sv-SE" noProof="0"/>
              <a:t>Klicka här för att ändra format</a:t>
            </a:r>
            <a:endParaRPr lang="en-GB" noProof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2"/>
          </p:nvPr>
        </p:nvSpPr>
        <p:spPr>
          <a:xfrm>
            <a:off x="1143000" y="2286000"/>
            <a:ext cx="6705600" cy="3581400"/>
          </a:xfrm>
        </p:spPr>
        <p:txBody>
          <a:bodyPr/>
          <a:lstStyle>
            <a:lvl1pPr marL="161925" marR="0" indent="-161925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lvl1pPr>
            <a:lvl2pPr marL="447675" marR="0" indent="-182563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lvl2pPr>
            <a:lvl3pPr marL="714375" marR="0" indent="-180975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Lucida Grande"/>
              <a:buChar char="–"/>
              <a:tabLst/>
              <a:defRPr/>
            </a:lvl3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898E0F72-FFB1-44CC-8294-0CE7635547A1}" type="datetime1">
              <a:rPr lang="en-GB"/>
              <a:pPr/>
              <a:t>15/04/2021</a:t>
            </a:fld>
            <a:endParaRPr lang="en-GB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848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1370014" y="301625"/>
            <a:ext cx="7313612" cy="56403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5B2B8-A6FE-497F-B680-8133908CE048}" type="datetime1">
              <a:rPr lang="sv-SE"/>
              <a:pPr>
                <a:defRPr/>
              </a:pPr>
              <a:t>2021-04-15</a:t>
            </a:fld>
            <a:endParaRPr lang="sv-S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089AF-CCA9-4C09-9967-EAE7F1B19BF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187927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A50D0-F0D0-4531-91FD-005D559FAB1B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791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AAD29-5BB7-4421-8BF7-5585E7250188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809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675D0-23F9-4F0F-B094-E40169806220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371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45952-C3F0-43E4-B205-B48D29ABAF9D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53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55C8C6-EAD5-4C7A-BDC5-C222BE5DEEDC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838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74D6D3-AAD1-4B2C-A417-D312E402E5EF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51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4441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53E30-58CB-4A3F-80EB-1EE4DA43E318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926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32960-6BE6-47B4-9696-F476FD9798E5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14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F9382-FC1C-495B-841F-CB22557AC172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044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1F813-9AE6-47DA-BAA6-32B5056031AE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633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8303E-8C52-4DE4-A19E-F996F7E27C0D}" type="slidenum">
              <a:rPr lang="en-GB" altLang="sv-SE">
                <a:solidFill>
                  <a:srgbClr val="000000"/>
                </a:solidFill>
              </a:rPr>
              <a:pPr/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118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1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407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30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31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26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044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539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C39F7-F3F4-4EDF-B35E-6F22E0AD6DED}" type="datetimeFigureOut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4BD74-D811-4BC5-868B-F1B9EFBF7F3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970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v-SE"/>
              <a:t>Klicka här för att ändra format på bakgrundstexten</a:t>
            </a:r>
          </a:p>
          <a:p>
            <a:pPr lvl="1"/>
            <a:r>
              <a:rPr lang="en-GB" altLang="sv-SE"/>
              <a:t>Nivå två</a:t>
            </a:r>
          </a:p>
          <a:p>
            <a:pPr lvl="2"/>
            <a:r>
              <a:rPr lang="en-GB" altLang="sv-SE"/>
              <a:t>Nivå tre</a:t>
            </a:r>
          </a:p>
          <a:p>
            <a:pPr lvl="3"/>
            <a:r>
              <a:rPr lang="en-GB" altLang="sv-SE"/>
              <a:t>Nivå fyra</a:t>
            </a:r>
          </a:p>
          <a:p>
            <a:pPr lvl="4"/>
            <a:r>
              <a:rPr lang="en-GB" alt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sv-S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65AE0AC-43BF-4586-8E8B-384CC465444A}" type="slidenum">
              <a:rPr lang="en-GB" altLang="sv-SE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sv-S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404664"/>
            <a:ext cx="8640960" cy="1224136"/>
          </a:xfrm>
        </p:spPr>
        <p:txBody>
          <a:bodyPr>
            <a:normAutofit/>
          </a:bodyPr>
          <a:lstStyle/>
          <a:p>
            <a:pPr eaLnBrk="1" hangingPunct="1"/>
            <a:r>
              <a:rPr lang="sv-SE" altLang="sv-SE" sz="3000" b="1" dirty="0">
                <a:solidFill>
                  <a:schemeClr val="tx1"/>
                </a:solidFill>
              </a:rPr>
              <a:t>Beroende som folkhälsoproblem </a:t>
            </a:r>
          </a:p>
          <a:p>
            <a:pPr eaLnBrk="1" hangingPunct="1"/>
            <a:r>
              <a:rPr lang="sv-SE" altLang="sv-SE" sz="3000" b="1" dirty="0">
                <a:solidFill>
                  <a:schemeClr val="tx1"/>
                </a:solidFill>
              </a:rPr>
              <a:t>och psykiatrisk diagnos</a:t>
            </a: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619672" y="2204867"/>
            <a:ext cx="581466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v-SE" altLang="sv-SE" sz="2000" dirty="0">
                <a:solidFill>
                  <a:srgbClr val="44546A"/>
                </a:solidFill>
                <a:cs typeface="+mn-cs"/>
              </a:rPr>
              <a:t>Sven-Eric </a:t>
            </a:r>
            <a:r>
              <a:rPr lang="sv-SE" altLang="sv-SE" sz="2000" dirty="0" err="1">
                <a:solidFill>
                  <a:srgbClr val="44546A"/>
                </a:solidFill>
                <a:cs typeface="+mn-cs"/>
              </a:rPr>
              <a:t>Alborn</a:t>
            </a:r>
            <a:r>
              <a:rPr lang="sv-SE" altLang="sv-SE" sz="2000" dirty="0">
                <a:solidFill>
                  <a:srgbClr val="44546A"/>
                </a:solidFill>
                <a:cs typeface="+mn-cs"/>
              </a:rPr>
              <a:t> </a:t>
            </a:r>
            <a:r>
              <a:rPr lang="sv-SE" altLang="sv-SE" sz="2000" dirty="0" err="1">
                <a:solidFill>
                  <a:srgbClr val="44546A"/>
                </a:solidFill>
                <a:cs typeface="+mn-cs"/>
              </a:rPr>
              <a:t>leg.Psykolog</a:t>
            </a:r>
            <a:r>
              <a:rPr lang="sv-SE" altLang="sv-SE" sz="2000" dirty="0">
                <a:solidFill>
                  <a:srgbClr val="44546A"/>
                </a:solidFill>
                <a:cs typeface="+mn-cs"/>
              </a:rPr>
              <a:t>, leg Psykoterapeut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v-SE" altLang="sv-SE" dirty="0" err="1">
                <a:solidFill>
                  <a:srgbClr val="44546A"/>
                </a:solidFill>
                <a:cs typeface="+mn-cs"/>
              </a:rPr>
              <a:t>Email:sven-eric.alborn@regionhalland.se</a:t>
            </a:r>
            <a:r>
              <a:rPr lang="sv-SE" altLang="sv-SE" dirty="0">
                <a:solidFill>
                  <a:srgbClr val="44546A"/>
                </a:solidFill>
                <a:cs typeface="+mn-cs"/>
              </a:rPr>
              <a:t> 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v-SE" altLang="sv-SE" dirty="0">
                <a:solidFill>
                  <a:srgbClr val="44546A"/>
                </a:solidFill>
                <a:cs typeface="+mn-cs"/>
              </a:rPr>
              <a:t>Email: sealborn@yahoo.se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v-SE" altLang="sv-SE" dirty="0">
                <a:solidFill>
                  <a:srgbClr val="44546A"/>
                </a:solidFill>
                <a:cs typeface="+mn-cs"/>
              </a:rPr>
              <a:t>Mobil: 0733873434</a:t>
            </a: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altLang="sv-SE" dirty="0">
              <a:solidFill>
                <a:srgbClr val="44546A"/>
              </a:solidFill>
              <a:cs typeface="+mn-cs"/>
            </a:endParaRPr>
          </a:p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altLang="sv-SE" dirty="0">
              <a:solidFill>
                <a:srgbClr val="44546A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41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47248" cy="778098"/>
          </a:xfrm>
        </p:spPr>
        <p:txBody>
          <a:bodyPr>
            <a:noAutofit/>
          </a:bodyPr>
          <a:lstStyle/>
          <a:p>
            <a:pPr algn="l"/>
            <a:r>
              <a:rPr lang="sv-SE" sz="3200" b="1" dirty="0"/>
              <a:t>Ätstörning  och missbruk Komorbiditet </a:t>
            </a:r>
            <a:br>
              <a:rPr lang="sv-SE" sz="3200" b="1" dirty="0"/>
            </a:br>
            <a:r>
              <a:rPr lang="sv-SE" sz="2800" b="1" dirty="0"/>
              <a:t>Kliniska grupper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827584" y="1196752"/>
            <a:ext cx="7560840" cy="511256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dirty="0"/>
              <a:t> </a:t>
            </a:r>
          </a:p>
          <a:p>
            <a:endParaRPr lang="sv-SE" dirty="0"/>
          </a:p>
          <a:p>
            <a:endParaRPr lang="sv-SE" b="1" dirty="0"/>
          </a:p>
          <a:p>
            <a:r>
              <a:rPr lang="sv-SE" sz="5100" b="1" dirty="0"/>
              <a:t>Ätstörning hos personer med missbruk:</a:t>
            </a:r>
          </a:p>
          <a:p>
            <a:endParaRPr lang="sv-SE" sz="5100" dirty="0"/>
          </a:p>
          <a:p>
            <a:pPr marL="0" indent="0">
              <a:buNone/>
            </a:pPr>
            <a:r>
              <a:rPr lang="sv-SE" sz="5100" dirty="0"/>
              <a:t>   Ca 35%  </a:t>
            </a:r>
          </a:p>
          <a:p>
            <a:pPr marL="0" indent="0">
              <a:buNone/>
            </a:pPr>
            <a:endParaRPr lang="sv-SE" sz="5100" dirty="0"/>
          </a:p>
          <a:p>
            <a:endParaRPr lang="sv-SE" sz="5100" dirty="0"/>
          </a:p>
          <a:p>
            <a:r>
              <a:rPr lang="sv-SE" sz="5100" b="1" dirty="0"/>
              <a:t>Missbruk  bland personer med ätstörning:</a:t>
            </a:r>
          </a:p>
          <a:p>
            <a:endParaRPr lang="sv-SE" sz="5100" dirty="0"/>
          </a:p>
          <a:p>
            <a:pPr marL="0" indent="0">
              <a:buNone/>
            </a:pPr>
            <a:r>
              <a:rPr lang="sv-SE" sz="5100" dirty="0"/>
              <a:t>   Ca 50%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300" dirty="0"/>
              <a:t>(CASA, 203; </a:t>
            </a:r>
            <a:r>
              <a:rPr lang="sv-SE" sz="3300" dirty="0" err="1"/>
              <a:t>Gadella</a:t>
            </a:r>
            <a:r>
              <a:rPr lang="sv-SE" sz="3300" dirty="0"/>
              <a:t> &amp; </a:t>
            </a:r>
            <a:r>
              <a:rPr lang="sv-SE" sz="3300" dirty="0" err="1"/>
              <a:t>Pilan</a:t>
            </a:r>
            <a:r>
              <a:rPr lang="sv-SE" sz="3300" dirty="0"/>
              <a:t>,, 2007; </a:t>
            </a:r>
            <a:r>
              <a:rPr lang="sv-SE" sz="3300" dirty="0" err="1"/>
              <a:t>Harrop</a:t>
            </a:r>
            <a:r>
              <a:rPr lang="sv-SE" sz="3300" dirty="0"/>
              <a:t> &amp; </a:t>
            </a:r>
            <a:r>
              <a:rPr lang="sv-SE" sz="3300" dirty="0" err="1"/>
              <a:t>Malatt</a:t>
            </a:r>
            <a:r>
              <a:rPr lang="sv-SE" sz="3300" dirty="0"/>
              <a:t>, 20010; </a:t>
            </a:r>
            <a:r>
              <a:rPr lang="sv-SE" sz="3300" dirty="0" err="1"/>
              <a:t>Root</a:t>
            </a:r>
            <a:r>
              <a:rPr lang="sv-SE" sz="3300" dirty="0"/>
              <a:t> et al, 2010)</a:t>
            </a:r>
          </a:p>
        </p:txBody>
      </p:sp>
    </p:spTree>
    <p:extLst>
      <p:ext uri="{BB962C8B-B14F-4D97-AF65-F5344CB8AC3E}">
        <p14:creationId xmlns:p14="http://schemas.microsoft.com/office/powerpoint/2010/main" val="1158528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88640"/>
            <a:ext cx="6696744" cy="822920"/>
          </a:xfrm>
        </p:spPr>
        <p:txBody>
          <a:bodyPr>
            <a:normAutofit fontScale="90000"/>
          </a:bodyPr>
          <a:lstStyle/>
          <a:p>
            <a:pPr algn="l"/>
            <a:r>
              <a:rPr lang="sv-SE" altLang="sv-SE" sz="3200" b="1" dirty="0"/>
              <a:t>Psykiska symtom är </a:t>
            </a:r>
            <a:r>
              <a:rPr lang="sv-SE" altLang="sv-SE" sz="3200" b="1" u="sng" dirty="0"/>
              <a:t>inte</a:t>
            </a:r>
            <a:r>
              <a:rPr lang="sv-SE" altLang="sv-SE" sz="3200" b="1" dirty="0"/>
              <a:t> alltid underliggande psykisk störning/sjukdom!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628775"/>
            <a:ext cx="8229600" cy="41021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sv-SE" altLang="sv-SE" sz="2400" dirty="0"/>
              <a:t>Missbruk av alkohol och droger kan ge upphov till psykiska symtom under pågående missbruk såväl som under abstinens.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v-SE" altLang="sv-SE" sz="2400" dirty="0"/>
              <a:t>Toxiska psykoser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v-SE" altLang="sv-SE" sz="2400" dirty="0"/>
              <a:t>Toxiska delirier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v-SE" altLang="sv-SE" sz="2400" dirty="0"/>
              <a:t>Patologiska rus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v-SE" altLang="sv-SE" sz="2400" dirty="0"/>
              <a:t>Postakut abstinens (kan pågå under 3-6 månader eller längre, beroende på drog)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v-SE" altLang="sv-SE" sz="2400" dirty="0"/>
              <a:t>Kognitiva funktionsnedsättningar</a:t>
            </a:r>
          </a:p>
          <a:p>
            <a:pPr marL="609600" indent="-609600">
              <a:lnSpc>
                <a:spcPct val="80000"/>
              </a:lnSpc>
            </a:pPr>
            <a:r>
              <a:rPr lang="sv-SE" altLang="sv-SE" sz="2400" dirty="0"/>
              <a:t>För att kunna göra en bra bedömning (diagnos) skall individen inte ha missbrukat under senaste tiden (vanligen 1-4 veckor)</a:t>
            </a:r>
          </a:p>
          <a:p>
            <a:pPr marL="609600" indent="-609600">
              <a:lnSpc>
                <a:spcPct val="80000"/>
              </a:lnSpc>
            </a:pPr>
            <a:r>
              <a:rPr lang="sv-SE" altLang="sv-SE" sz="2400" dirty="0"/>
              <a:t>Kompletterande uppgifter om psykiatrisk sjukhistoria är av stort värde.</a:t>
            </a:r>
          </a:p>
        </p:txBody>
      </p:sp>
    </p:spTree>
    <p:extLst>
      <p:ext uri="{BB962C8B-B14F-4D97-AF65-F5344CB8AC3E}">
        <p14:creationId xmlns:p14="http://schemas.microsoft.com/office/powerpoint/2010/main" val="131005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 idx="4294967295"/>
          </p:nvPr>
        </p:nvSpPr>
        <p:spPr>
          <a:xfrm>
            <a:off x="107504" y="764704"/>
            <a:ext cx="9036496" cy="725487"/>
          </a:xfrm>
        </p:spPr>
        <p:txBody>
          <a:bodyPr lIns="91433" tIns="45716" rIns="91433" bIns="45716" anchor="b">
            <a:normAutofit/>
          </a:bodyPr>
          <a:lstStyle/>
          <a:p>
            <a:pPr eaLnBrk="1" hangingPunct="1"/>
            <a:r>
              <a:rPr lang="sv-SE" sz="2800" b="1" dirty="0">
                <a:latin typeface="Arial" charset="0"/>
              </a:rPr>
              <a:t>Var möter vården människor med beroende?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4294967295"/>
          </p:nvPr>
        </p:nvSpPr>
        <p:spPr>
          <a:xfrm>
            <a:off x="323528" y="1772816"/>
            <a:ext cx="8229600" cy="4525963"/>
          </a:xfrm>
        </p:spPr>
        <p:txBody>
          <a:bodyPr lIns="91433" tIns="45716" rIns="91433" bIns="45716">
            <a:normAutofit/>
          </a:bodyPr>
          <a:lstStyle/>
          <a:p>
            <a:pPr marL="0" indent="0" eaLnBrk="1" hangingPunct="1">
              <a:buNone/>
            </a:pPr>
            <a:r>
              <a:rPr lang="sv-SE" sz="2000" dirty="0">
                <a:latin typeface="Arial" charset="0"/>
              </a:rPr>
              <a:t>Skadligt / beroende finns i alla samhällsgrupper</a:t>
            </a:r>
          </a:p>
          <a:p>
            <a:pPr marL="0" indent="0" eaLnBrk="1" hangingPunct="1">
              <a:buNone/>
            </a:pPr>
            <a:endParaRPr lang="sv-SE" sz="2000" dirty="0">
              <a:latin typeface="Arial" charset="0"/>
            </a:endParaRPr>
          </a:p>
          <a:p>
            <a:pPr eaLnBrk="1" hangingPunct="1"/>
            <a:r>
              <a:rPr lang="sv-SE" sz="2000" dirty="0">
                <a:latin typeface="Arial" charset="0"/>
              </a:rPr>
              <a:t> 15 % av primärvårdens patienter</a:t>
            </a:r>
          </a:p>
          <a:p>
            <a:pPr eaLnBrk="1" hangingPunct="1"/>
            <a:endParaRPr lang="sv-SE" sz="2000" dirty="0">
              <a:latin typeface="Arial" charset="0"/>
            </a:endParaRPr>
          </a:p>
          <a:p>
            <a:pPr eaLnBrk="1" hangingPunct="1"/>
            <a:r>
              <a:rPr lang="sv-SE" sz="2000" dirty="0">
                <a:latin typeface="Arial" charset="0"/>
              </a:rPr>
              <a:t> 25% av den somatiska vården</a:t>
            </a:r>
          </a:p>
          <a:p>
            <a:pPr eaLnBrk="1" hangingPunct="1"/>
            <a:endParaRPr lang="sv-SE" sz="2000" dirty="0">
              <a:latin typeface="Arial" charset="0"/>
            </a:endParaRPr>
          </a:p>
          <a:p>
            <a:pPr eaLnBrk="1" hangingPunct="1"/>
            <a:r>
              <a:rPr lang="sv-SE" sz="2000" dirty="0">
                <a:latin typeface="Arial" charset="0"/>
              </a:rPr>
              <a:t>25-30% av psykiatrins patienter</a:t>
            </a:r>
          </a:p>
          <a:p>
            <a:pPr marL="0" indent="0" eaLnBrk="1" hangingPunct="1">
              <a:buNone/>
            </a:pPr>
            <a:endParaRPr lang="sv-SE" sz="2000" dirty="0">
              <a:latin typeface="Arial" charset="0"/>
            </a:endParaRPr>
          </a:p>
          <a:p>
            <a:r>
              <a:rPr lang="sv-SE" sz="2000" dirty="0">
                <a:latin typeface="Arial" charset="0"/>
              </a:rPr>
              <a:t> Stor andel av socialtjänstens klienter</a:t>
            </a:r>
          </a:p>
          <a:p>
            <a:pPr eaLnBrk="1" hangingPunct="1">
              <a:buFontTx/>
              <a:buNone/>
            </a:pPr>
            <a:endParaRPr lang="sv-S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9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sv-SE" altLang="sv-SE" sz="2900" b="1" dirty="0"/>
            </a:br>
            <a:br>
              <a:rPr lang="sv-SE" altLang="sv-SE" sz="2900" b="1" dirty="0"/>
            </a:br>
            <a:r>
              <a:rPr lang="sv-SE" altLang="sv-SE" sz="3100" b="1" dirty="0"/>
              <a:t>Ansvar för  missbruks- och beroendevård  </a:t>
            </a:r>
            <a:br>
              <a:rPr lang="sv-SE" altLang="sv-SE" sz="3100" b="1" dirty="0"/>
            </a:br>
            <a:endParaRPr lang="sv-SE" altLang="sv-SE" sz="3100" b="1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95966" y="16288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v-SE" altLang="sv-SE" sz="2300" dirty="0"/>
          </a:p>
          <a:p>
            <a:pPr eaLnBrk="1" hangingPunct="1">
              <a:lnSpc>
                <a:spcPct val="80000"/>
              </a:lnSpc>
            </a:pPr>
            <a:r>
              <a:rPr lang="sv-SE" altLang="sv-SE" sz="2300" dirty="0"/>
              <a:t>Socialtjänsten – övergripande ansvar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v-SE" altLang="sv-SE" sz="2300" dirty="0"/>
          </a:p>
          <a:p>
            <a:pPr eaLnBrk="1" hangingPunct="1">
              <a:lnSpc>
                <a:spcPct val="80000"/>
              </a:lnSpc>
            </a:pPr>
            <a:r>
              <a:rPr lang="sv-SE" altLang="sv-SE" sz="2300" dirty="0"/>
              <a:t>Primärvården - delat ansvar för tidig upptäckt högkonsumtion och riskbruk/missbruk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v-SE" altLang="sv-SE" sz="2300" dirty="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300" dirty="0"/>
              <a:t>Psykiatrin – delat ansvar missbruk/beroende och psykiatrisk samsjuklighet</a:t>
            </a:r>
          </a:p>
          <a:p>
            <a:pPr eaLnBrk="1" hangingPunct="1">
              <a:lnSpc>
                <a:spcPct val="80000"/>
              </a:lnSpc>
            </a:pPr>
            <a:endParaRPr lang="sv-SE" altLang="sv-SE" sz="2300" dirty="0"/>
          </a:p>
          <a:p>
            <a:pPr eaLnBrk="1" hangingPunct="1">
              <a:lnSpc>
                <a:spcPct val="80000"/>
              </a:lnSpc>
            </a:pPr>
            <a:r>
              <a:rPr lang="nb-NO" altLang="sv-SE" sz="2300" dirty="0"/>
              <a:t>Kriminalvården – ansvar för rehabilitering från kriminalitet. Tar därför ansvar för viss missbruksvård</a:t>
            </a:r>
          </a:p>
          <a:p>
            <a:pPr eaLnBrk="1" hangingPunct="1">
              <a:lnSpc>
                <a:spcPct val="80000"/>
              </a:lnSpc>
            </a:pPr>
            <a:endParaRPr lang="sv-SE" altLang="sv-SE" sz="2500" dirty="0"/>
          </a:p>
        </p:txBody>
      </p:sp>
    </p:spTree>
    <p:extLst>
      <p:ext uri="{BB962C8B-B14F-4D97-AF65-F5344CB8AC3E}">
        <p14:creationId xmlns:p14="http://schemas.microsoft.com/office/powerpoint/2010/main" val="3195997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Beroende är en psykiatrisk diagnos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ICD: Skadligt bruk och Beroende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DSM: Substanssyndrom / Spelsyndrom</a:t>
            </a:r>
          </a:p>
          <a:p>
            <a:pPr marL="0" indent="0">
              <a:buNone/>
            </a:pPr>
            <a:r>
              <a:rPr lang="sv-SE" dirty="0"/>
              <a:t>    Svårighetsgradering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160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1944216"/>
          </a:xfrm>
        </p:spPr>
        <p:txBody>
          <a:bodyPr>
            <a:normAutofit fontScale="90000"/>
          </a:bodyPr>
          <a:lstStyle/>
          <a:p>
            <a:r>
              <a:rPr lang="sv-SE" altLang="sv-SE" sz="3200" dirty="0"/>
              <a:t>Beroendesyndrom (F 10.2) </a:t>
            </a:r>
            <a:br>
              <a:rPr lang="sv-SE" altLang="sv-SE" sz="3200" dirty="0"/>
            </a:br>
            <a:r>
              <a:rPr lang="sv-SE" altLang="sv-SE" sz="3200" dirty="0"/>
              <a:t>tre eller fler av nedanstående kriterier </a:t>
            </a:r>
            <a:br>
              <a:rPr lang="sv-SE" altLang="sv-SE" sz="3200" dirty="0"/>
            </a:br>
            <a:r>
              <a:rPr lang="sv-SE" altLang="sv-SE" sz="3200" dirty="0"/>
              <a:t>under en och samma 12-mån.period</a:t>
            </a:r>
            <a:br>
              <a:rPr lang="sv-SE" altLang="sv-SE" sz="3200" dirty="0"/>
            </a:b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2"/>
          </p:nvPr>
        </p:nvSpPr>
        <p:spPr>
          <a:xfrm>
            <a:off x="251520" y="1772816"/>
            <a:ext cx="8892480" cy="5085184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tolerans som utrycker sig som behov av större dos för samma effekt eller påtagligt minskad effekt vid tillförsel av samma dos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abstinens som uttrycker sig för alkohol specifika symtom vid upphörande av intag och eller intag av alkohol eller korstolerant drog för att lindra eller eliminera symtom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intag av större mängd eller under längre tid än vad som avsågs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varaktig önskan, eller misslyckade försök att minska eller kontrollera intaget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betydande andel av livet ägnas åt att införskaffa, konsumera och hämta sig från alkoholanvändningen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viktiga aktiviteter ges upp eller minskas </a:t>
            </a:r>
            <a:r>
              <a:rPr lang="sv-SE" altLang="sv-SE" sz="2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pga</a:t>
            </a: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alkoholanvändningen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fortsatt alkoholkonsumtion trots vetskap om att den orsakat eller förvärrat psykiska eller fysiska besvär av varaktig eller återkommande karaktär</a:t>
            </a:r>
          </a:p>
          <a:p>
            <a:pPr algn="l"/>
            <a:endParaRPr lang="sv-S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9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945056" cy="1152128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Alkoholkonsumtionen i Sverige  1996 -2018</a:t>
            </a:r>
            <a:br>
              <a:rPr lang="sv-SE" sz="3600" dirty="0"/>
            </a:br>
            <a:r>
              <a:rPr lang="sv-SE" sz="2400" dirty="0"/>
              <a:t>liter ren alkohol per person 15 år och äldre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31640" y="1412776"/>
            <a:ext cx="6336704" cy="403244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v-SE" dirty="0"/>
              <a:t>1996         8,0</a:t>
            </a:r>
          </a:p>
          <a:p>
            <a:pPr marL="457200" indent="-457200" algn="l">
              <a:buAutoNum type="arabicPlain" startAt="2004"/>
            </a:pPr>
            <a:r>
              <a:rPr lang="sv-SE" dirty="0"/>
              <a:t>       10,6</a:t>
            </a:r>
          </a:p>
          <a:p>
            <a:pPr marL="457200" indent="-457200" algn="l">
              <a:buAutoNum type="arabicPlain" startAt="2012"/>
            </a:pPr>
            <a:r>
              <a:rPr lang="sv-SE" dirty="0"/>
              <a:t>         9,1</a:t>
            </a:r>
          </a:p>
          <a:p>
            <a:pPr marL="457200" indent="-457200" algn="l">
              <a:buAutoNum type="arabicPlain" startAt="2012"/>
            </a:pPr>
            <a:r>
              <a:rPr lang="sv-SE" dirty="0"/>
              <a:t>         9,9</a:t>
            </a:r>
          </a:p>
          <a:p>
            <a:pPr marL="457200" indent="-457200" algn="l">
              <a:buAutoNum type="arabicPlain" startAt="2012"/>
            </a:pPr>
            <a:r>
              <a:rPr lang="sv-SE" dirty="0"/>
              <a:t>         9,4</a:t>
            </a:r>
          </a:p>
          <a:p>
            <a:pPr marL="514350" indent="-514350" algn="l">
              <a:buAutoNum type="arabicPlain" startAt="2017"/>
            </a:pPr>
            <a:r>
              <a:rPr lang="sv-SE" dirty="0"/>
              <a:t>         9,03</a:t>
            </a:r>
          </a:p>
          <a:p>
            <a:pPr marL="514350" indent="-514350" algn="l">
              <a:buAutoNum type="arabicPlain" startAt="2017"/>
            </a:pPr>
            <a:r>
              <a:rPr lang="sv-SE" dirty="0"/>
              <a:t>         8,2</a:t>
            </a:r>
          </a:p>
          <a:p>
            <a:pPr marL="514350" indent="-514350" algn="l">
              <a:buAutoNum type="arabicPlain" startAt="2017"/>
            </a:pPr>
            <a:endParaRPr lang="sv-SE" dirty="0"/>
          </a:p>
          <a:p>
            <a:pPr algn="l"/>
            <a:r>
              <a:rPr lang="sv-SE" sz="1600" b="1" dirty="0"/>
              <a:t>CAN 2015 och 2019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107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1487" y="188641"/>
            <a:ext cx="5978745" cy="648071"/>
          </a:xfrm>
        </p:spPr>
        <p:txBody>
          <a:bodyPr>
            <a:normAutofit fontScale="90000"/>
          </a:bodyPr>
          <a:lstStyle/>
          <a:p>
            <a:r>
              <a:rPr lang="sv-SE" sz="4000" b="1" dirty="0">
                <a:latin typeface="Arial" panose="020B0604020202020204" pitchFamily="34" charset="0"/>
                <a:cs typeface="Arial" panose="020B0604020202020204" pitchFamily="34" charset="0"/>
              </a:rPr>
              <a:t>Ungdomar och narkotika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59418" y="980728"/>
            <a:ext cx="8056551" cy="539180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v-S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Använt Cannabis: </a:t>
            </a:r>
          </a:p>
          <a:p>
            <a:pPr algn="l"/>
            <a:endParaRPr lang="sv-S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v-S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Årskurs 9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Någon gång: Pojkar 8 procent, Flickor 5 %</a:t>
            </a:r>
          </a:p>
          <a:p>
            <a:pPr algn="l"/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Senaste 30 dagarna: ca 2 %</a:t>
            </a:r>
          </a:p>
          <a:p>
            <a:pPr algn="l"/>
            <a:endParaRPr lang="sv-S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v-S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Gymnasiet, årskurs 2:</a:t>
            </a:r>
          </a:p>
          <a:p>
            <a:pPr algn="l"/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Någon </a:t>
            </a:r>
            <a:r>
              <a:rPr lang="sv-SE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gåg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Pojkar 17 procent , Flickor13 procent.</a:t>
            </a:r>
          </a:p>
          <a:p>
            <a:pPr algn="l"/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Senaste 30 dagarna ca 5% </a:t>
            </a:r>
          </a:p>
          <a:p>
            <a:pPr algn="l"/>
            <a:endParaRPr lang="sv-S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sv-SE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CAN:s rapport </a:t>
            </a:r>
            <a:r>
              <a:rPr lang="sv-SE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Skolelevers drogvanor 2018/ Uppdaterad 2020</a:t>
            </a:r>
            <a:endParaRPr lang="sv-SE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681485" y="1268760"/>
            <a:ext cx="6914849" cy="5400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ctr" defTabSz="457200" rtl="0" eaLnBrk="1" fontAlgn="base" hangingPunct="1">
              <a:lnSpc>
                <a:spcPct val="110000"/>
              </a:lnSpc>
              <a:spcBef>
                <a:spcPts val="800"/>
              </a:spcBef>
              <a:spcAft>
                <a:spcPct val="0"/>
              </a:spcAft>
              <a:buFont typeface="Arial" charset="0"/>
              <a:buNone/>
              <a:defRPr lang="sv-SE" sz="2000" kern="1200">
                <a:solidFill>
                  <a:srgbClr val="262626"/>
                </a:solidFill>
                <a:latin typeface="Arial"/>
                <a:ea typeface="ＭＳ Ｐゴシック" pitchFamily="-65" charset="-128"/>
                <a:cs typeface="ＭＳ Ｐゴシック" charset="0"/>
              </a:defRPr>
            </a:lvl1pPr>
            <a:lvl2pPr marL="457200" indent="0" algn="ctr" defTabSz="457200" rtl="0" eaLnBrk="1" fontAlgn="base" hangingPunct="1">
              <a:lnSpc>
                <a:spcPct val="110000"/>
              </a:lnSpc>
              <a:spcBef>
                <a:spcPts val="200"/>
              </a:spcBef>
              <a:spcAft>
                <a:spcPct val="0"/>
              </a:spcAft>
              <a:buFont typeface="Arial" panose="020B0604020202020204" pitchFamily="34" charset="0"/>
              <a:buNone/>
              <a:defRPr lang="sv-SE" sz="1700" kern="1200" baseline="0">
                <a:solidFill>
                  <a:srgbClr val="262626"/>
                </a:solidFill>
                <a:latin typeface="Arial"/>
                <a:ea typeface="ＭＳ Ｐゴシック" pitchFamily="-65" charset="-128"/>
                <a:cs typeface="Arial"/>
              </a:defRPr>
            </a:lvl2pPr>
            <a:lvl3pPr marL="914400" indent="0" algn="ctr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Wingdings" panose="05000000000000000000" pitchFamily="2" charset="2"/>
              <a:buNone/>
              <a:defRPr lang="sv-SE" sz="170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ＭＳ Ｐゴシック" charset="0"/>
                <a:cs typeface="Helvetica"/>
              </a:defRPr>
            </a:lvl3pPr>
            <a:lvl4pPr marL="1371600" indent="0" algn="ctr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lang="sv-SE" sz="170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4pPr>
            <a:lvl5pPr marL="1828800" indent="0" algn="ctr" defTabSz="457200" rtl="0" eaLnBrk="1" fontAlgn="base" hangingPunct="1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lang="sv-SE" sz="1700" kern="120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 charset="0"/>
                <a:cs typeface="Helvetica"/>
              </a:defRPr>
            </a:lvl5pPr>
            <a:lvl6pPr marL="2286000" indent="0" algn="ctr" defTabSz="457200" rtl="0" eaLnBrk="1" latinLnBrk="0" hangingPunct="1">
              <a:spcBef>
                <a:spcPts val="0"/>
              </a:spcBef>
              <a:buFont typeface="Wingdings" panose="05000000000000000000" pitchFamily="2" charset="2"/>
              <a:buNone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sv-SE">
              <a:latin typeface="Verdana" charset="0"/>
            </a:endParaRPr>
          </a:p>
          <a:p>
            <a:pPr algn="l"/>
            <a:endParaRPr lang="sv-SE">
              <a:latin typeface="Verdana" charset="0"/>
            </a:endParaRPr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7337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28-copy"/>
          <p:cNvSpPr>
            <a:spLocks noChangeAspect="1" noChangeArrowheads="1"/>
          </p:cNvSpPr>
          <p:nvPr/>
        </p:nvSpPr>
        <p:spPr bwMode="auto">
          <a:xfrm>
            <a:off x="2078831" y="1385888"/>
            <a:ext cx="2600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078831" y="1384578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/>
              <a:t> </a:t>
            </a:r>
          </a:p>
        </p:txBody>
      </p:sp>
      <p:sp>
        <p:nvSpPr>
          <p:cNvPr id="19460" name="AutoShape 4" descr="28-copy"/>
          <p:cNvSpPr>
            <a:spLocks noChangeAspect="1" noChangeArrowheads="1"/>
          </p:cNvSpPr>
          <p:nvPr/>
        </p:nvSpPr>
        <p:spPr bwMode="auto">
          <a:xfrm>
            <a:off x="2078831" y="1385888"/>
            <a:ext cx="2600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078831" y="1384578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/>
              <a:t> </a:t>
            </a:r>
          </a:p>
        </p:txBody>
      </p:sp>
      <p:sp>
        <p:nvSpPr>
          <p:cNvPr id="19462" name="AutoShape 6" descr="28-copy"/>
          <p:cNvSpPr>
            <a:spLocks noChangeAspect="1" noChangeArrowheads="1"/>
          </p:cNvSpPr>
          <p:nvPr/>
        </p:nvSpPr>
        <p:spPr bwMode="auto">
          <a:xfrm>
            <a:off x="2078831" y="1385888"/>
            <a:ext cx="26003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078831" y="1384578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/>
              <a:t> </a:t>
            </a:r>
          </a:p>
        </p:txBody>
      </p:sp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287" y="914400"/>
            <a:ext cx="2268140" cy="17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138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3354392"/>
            <a:ext cx="2700338" cy="328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081" y="914400"/>
            <a:ext cx="2268141" cy="17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41387" name="Group 11"/>
          <p:cNvGrpSpPr>
            <a:grpSpLocks/>
          </p:cNvGrpSpPr>
          <p:nvPr/>
        </p:nvGrpSpPr>
        <p:grpSpPr bwMode="auto">
          <a:xfrm>
            <a:off x="3350420" y="1633542"/>
            <a:ext cx="701279" cy="1728787"/>
            <a:chOff x="1854" y="799"/>
            <a:chExt cx="589" cy="1089"/>
          </a:xfrm>
        </p:grpSpPr>
        <p:sp>
          <p:nvSpPr>
            <p:cNvPr id="19475" name="Line 12"/>
            <p:cNvSpPr>
              <a:spLocks noChangeShapeType="1"/>
            </p:cNvSpPr>
            <p:nvPr/>
          </p:nvSpPr>
          <p:spPr bwMode="auto">
            <a:xfrm flipV="1">
              <a:off x="2126" y="935"/>
              <a:ext cx="136" cy="91"/>
            </a:xfrm>
            <a:prstGeom prst="line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476" name="Line 13"/>
            <p:cNvSpPr>
              <a:spLocks noChangeShapeType="1"/>
            </p:cNvSpPr>
            <p:nvPr/>
          </p:nvSpPr>
          <p:spPr bwMode="auto">
            <a:xfrm>
              <a:off x="2130" y="1057"/>
              <a:ext cx="126" cy="74"/>
            </a:xfrm>
            <a:prstGeom prst="line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477" name="Line 14"/>
            <p:cNvSpPr>
              <a:spLocks noChangeShapeType="1"/>
            </p:cNvSpPr>
            <p:nvPr/>
          </p:nvSpPr>
          <p:spPr bwMode="auto">
            <a:xfrm>
              <a:off x="2137" y="1043"/>
              <a:ext cx="105" cy="14"/>
            </a:xfrm>
            <a:prstGeom prst="line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478" name="Oval 15"/>
            <p:cNvSpPr>
              <a:spLocks noChangeArrowheads="1"/>
            </p:cNvSpPr>
            <p:nvPr/>
          </p:nvSpPr>
          <p:spPr bwMode="auto">
            <a:xfrm>
              <a:off x="1990" y="799"/>
              <a:ext cx="453" cy="499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79" name="Line 16"/>
            <p:cNvSpPr>
              <a:spLocks noChangeShapeType="1"/>
            </p:cNvSpPr>
            <p:nvPr/>
          </p:nvSpPr>
          <p:spPr bwMode="auto">
            <a:xfrm flipH="1">
              <a:off x="1854" y="1298"/>
              <a:ext cx="317" cy="59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9468" name="Rectangle 17"/>
          <p:cNvSpPr>
            <a:spLocks noChangeArrowheads="1"/>
          </p:cNvSpPr>
          <p:nvPr/>
        </p:nvSpPr>
        <p:spPr bwMode="auto">
          <a:xfrm>
            <a:off x="1696643" y="2714628"/>
            <a:ext cx="42124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>
                <a:solidFill>
                  <a:srgbClr val="00003A"/>
                </a:solidFill>
              </a:rPr>
              <a:t>Elektrisk impuls      Kemisk impuls     Elektrisk impuls</a:t>
            </a:r>
          </a:p>
        </p:txBody>
      </p:sp>
      <p:sp>
        <p:nvSpPr>
          <p:cNvPr id="19469" name="Rectangle 18"/>
          <p:cNvSpPr>
            <a:spLocks noChangeArrowheads="1"/>
          </p:cNvSpPr>
          <p:nvPr/>
        </p:nvSpPr>
        <p:spPr bwMode="auto">
          <a:xfrm>
            <a:off x="6030517" y="985839"/>
            <a:ext cx="172759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D6009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rgbClr val="CC0000"/>
              </a:buClr>
            </a:pPr>
            <a:r>
              <a:rPr lang="sv-SE" altLang="sv-SE" sz="1800">
                <a:solidFill>
                  <a:srgbClr val="00003A"/>
                </a:solidFill>
                <a:cs typeface="Times New Roman" panose="02020603050405020304" pitchFamily="18" charset="0"/>
              </a:rPr>
              <a:t>Neuron kommunicerar via kemiska ämnen (signalsubstanser) som frisätts från en nervcell och överförs via en receptor på en närliggande nervcell</a:t>
            </a:r>
          </a:p>
        </p:txBody>
      </p:sp>
      <p:sp>
        <p:nvSpPr>
          <p:cNvPr id="19470" name="Text Box 19"/>
          <p:cNvSpPr txBox="1">
            <a:spLocks noChangeArrowheads="1"/>
          </p:cNvSpPr>
          <p:nvPr/>
        </p:nvSpPr>
        <p:spPr bwMode="auto">
          <a:xfrm>
            <a:off x="3059908" y="120652"/>
            <a:ext cx="42418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3600" b="1">
                <a:solidFill>
                  <a:srgbClr val="00003A"/>
                </a:solidFill>
                <a:latin typeface="Arial Narrow" panose="020B0606020202030204" pitchFamily="34" charset="0"/>
              </a:rPr>
              <a:t>Centrala nervsystemet</a:t>
            </a:r>
          </a:p>
        </p:txBody>
      </p:sp>
      <p:pic>
        <p:nvPicPr>
          <p:cNvPr id="19471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579" y="3794129"/>
            <a:ext cx="2808684" cy="278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1397" name="Group 21"/>
          <p:cNvGrpSpPr>
            <a:grpSpLocks/>
          </p:cNvGrpSpPr>
          <p:nvPr/>
        </p:nvGrpSpPr>
        <p:grpSpPr bwMode="auto">
          <a:xfrm rot="-875056">
            <a:off x="4031458" y="5307013"/>
            <a:ext cx="2213372" cy="792162"/>
            <a:chOff x="2381" y="3249"/>
            <a:chExt cx="1859" cy="499"/>
          </a:xfrm>
        </p:grpSpPr>
        <p:sp>
          <p:nvSpPr>
            <p:cNvPr id="19473" name="Oval 22"/>
            <p:cNvSpPr>
              <a:spLocks noChangeArrowheads="1"/>
            </p:cNvSpPr>
            <p:nvPr/>
          </p:nvSpPr>
          <p:spPr bwMode="auto">
            <a:xfrm>
              <a:off x="3787" y="3249"/>
              <a:ext cx="453" cy="499"/>
            </a:xfrm>
            <a:prstGeom prst="ellips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74" name="Line 23"/>
            <p:cNvSpPr>
              <a:spLocks noChangeShapeType="1"/>
            </p:cNvSpPr>
            <p:nvPr/>
          </p:nvSpPr>
          <p:spPr bwMode="auto">
            <a:xfrm flipH="1" flipV="1">
              <a:off x="2381" y="3430"/>
              <a:ext cx="1406" cy="9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68727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10118" y="2320615"/>
            <a:ext cx="374638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  <a:p>
            <a:pPr eaLnBrk="1" hangingPunct="1"/>
            <a:r>
              <a:rPr lang="sv-SE" altLang="sv-SE" sz="1800" b="1" dirty="0">
                <a:solidFill>
                  <a:srgbClr val="00003A"/>
                </a:solidFill>
              </a:rPr>
              <a:t>DOPAMIN</a:t>
            </a:r>
            <a:r>
              <a:rPr lang="sv-SE" altLang="sv-SE" sz="1800" dirty="0">
                <a:solidFill>
                  <a:srgbClr val="00003A"/>
                </a:solidFill>
              </a:rPr>
              <a:t>	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Involverat i upplevelsen av positiva 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känslor (lust, välbehag, belöning) 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och viktig för kroppsrörelser</a:t>
            </a:r>
          </a:p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  <a:p>
            <a:pPr eaLnBrk="1" hangingPunct="1"/>
            <a:r>
              <a:rPr lang="sv-SE" altLang="sv-SE" sz="1800" b="1" dirty="0">
                <a:solidFill>
                  <a:srgbClr val="00003A"/>
                </a:solidFill>
              </a:rPr>
              <a:t>NORADRENALIN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Reglerar sömn, vakenhet och påverkar sinnesstämning. Involverat i ”fight and flight”, bl. a. aktivt vid stress</a:t>
            </a:r>
          </a:p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10118" y="260648"/>
            <a:ext cx="749275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sv-SE" sz="3200" b="1" dirty="0" err="1">
                <a:solidFill>
                  <a:srgbClr val="00003A"/>
                </a:solidFill>
              </a:rPr>
              <a:t>Några</a:t>
            </a:r>
            <a:r>
              <a:rPr lang="en-GB" altLang="sv-SE" sz="3200" b="1" dirty="0">
                <a:solidFill>
                  <a:srgbClr val="00003A"/>
                </a:solidFill>
              </a:rPr>
              <a:t> </a:t>
            </a:r>
            <a:r>
              <a:rPr lang="en-GB" altLang="sv-SE" sz="3200" b="1" dirty="0" err="1">
                <a:solidFill>
                  <a:srgbClr val="00003A"/>
                </a:solidFill>
              </a:rPr>
              <a:t>signalsubstanser</a:t>
            </a:r>
            <a:r>
              <a:rPr lang="en-GB" altLang="sv-SE" sz="3200" b="1" dirty="0">
                <a:solidFill>
                  <a:srgbClr val="00003A"/>
                </a:solidFill>
              </a:rPr>
              <a:t> </a:t>
            </a:r>
            <a:r>
              <a:rPr lang="en-GB" altLang="sv-SE" sz="3200" b="1" dirty="0" err="1">
                <a:solidFill>
                  <a:srgbClr val="00003A"/>
                </a:solidFill>
              </a:rPr>
              <a:t>relaterade</a:t>
            </a:r>
            <a:r>
              <a:rPr lang="en-GB" altLang="sv-SE" sz="3200" b="1" dirty="0">
                <a:solidFill>
                  <a:srgbClr val="00003A"/>
                </a:solidFill>
              </a:rPr>
              <a:t> till</a:t>
            </a:r>
          </a:p>
          <a:p>
            <a:pPr eaLnBrk="1" hangingPunct="1"/>
            <a:r>
              <a:rPr lang="en-GB" altLang="sv-SE" sz="3200" b="1" dirty="0" err="1">
                <a:solidFill>
                  <a:srgbClr val="00003A"/>
                </a:solidFill>
              </a:rPr>
              <a:t>belöningssystemet</a:t>
            </a:r>
            <a:endParaRPr lang="sv-SE" altLang="sv-SE" sz="3200" b="1" dirty="0">
              <a:solidFill>
                <a:srgbClr val="00003A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004048" y="2551765"/>
            <a:ext cx="3429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 b="1" dirty="0">
                <a:solidFill>
                  <a:srgbClr val="00003A"/>
                </a:solidFill>
              </a:rPr>
              <a:t>SEROTONIN </a:t>
            </a:r>
            <a:r>
              <a:rPr lang="sv-SE" altLang="sv-SE" sz="1800" dirty="0">
                <a:solidFill>
                  <a:srgbClr val="00003A"/>
                </a:solidFill>
              </a:rPr>
              <a:t> 	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Inverkar på sinnesstämning, reglerar 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vissa beteenden och sömn. Viktig för den kognitiva funktionen </a:t>
            </a:r>
          </a:p>
          <a:p>
            <a:pPr eaLnBrk="1" hangingPunct="1"/>
            <a:endParaRPr lang="sv-SE" altLang="sv-SE" sz="1800" dirty="0">
              <a:solidFill>
                <a:srgbClr val="00003A"/>
              </a:solidFill>
            </a:endParaRPr>
          </a:p>
          <a:p>
            <a:pPr eaLnBrk="1" hangingPunct="1"/>
            <a:r>
              <a:rPr lang="sv-SE" altLang="sv-SE" sz="1800" b="1" dirty="0">
                <a:solidFill>
                  <a:srgbClr val="00003A"/>
                </a:solidFill>
              </a:rPr>
              <a:t>GABA</a:t>
            </a:r>
            <a:r>
              <a:rPr lang="sv-SE" altLang="sv-SE" sz="1800" dirty="0">
                <a:solidFill>
                  <a:srgbClr val="00003A"/>
                </a:solidFill>
              </a:rPr>
              <a:t>	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Förmedlar lugnande och avslappnande effekter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356883" y="1397285"/>
            <a:ext cx="64627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sv-SE" altLang="sv-SE" sz="1800" b="1" dirty="0">
                <a:solidFill>
                  <a:srgbClr val="00003A"/>
                </a:solidFill>
              </a:rPr>
              <a:t>KROPPSEGNA OPIATER (ENDORFINER)</a:t>
            </a:r>
          </a:p>
          <a:p>
            <a:pPr eaLnBrk="1" hangingPunct="1"/>
            <a:r>
              <a:rPr lang="sv-SE" altLang="sv-SE" sz="1800" dirty="0">
                <a:solidFill>
                  <a:srgbClr val="00003A"/>
                </a:solidFill>
              </a:rPr>
              <a:t>Inverkar på känslor som välbehag, avslappning och rofylldhet och är smärtstillande</a:t>
            </a:r>
          </a:p>
        </p:txBody>
      </p:sp>
    </p:spTree>
    <p:extLst>
      <p:ext uri="{BB962C8B-B14F-4D97-AF65-F5344CB8AC3E}">
        <p14:creationId xmlns:p14="http://schemas.microsoft.com/office/powerpoint/2010/main" val="29478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8F5915-0A89-48A2-AA88-40DA1D3F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Begrepp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99BC36-CF1B-4295-B66F-B67B6F376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98293"/>
            <a:ext cx="8147248" cy="41189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000" dirty="0"/>
              <a:t>		</a:t>
            </a:r>
            <a:r>
              <a:rPr lang="sv-SE" sz="3900" dirty="0"/>
              <a:t>Missbruk</a:t>
            </a:r>
          </a:p>
          <a:p>
            <a:pPr marL="0" indent="0">
              <a:buNone/>
            </a:pPr>
            <a:r>
              <a:rPr lang="sv-SE" sz="3900" dirty="0"/>
              <a:t>		Skadligt bruk</a:t>
            </a:r>
          </a:p>
          <a:p>
            <a:pPr marL="0" indent="0">
              <a:buNone/>
            </a:pPr>
            <a:r>
              <a:rPr lang="sv-SE" sz="3900" dirty="0"/>
              <a:t>		Riskbruk</a:t>
            </a:r>
          </a:p>
          <a:p>
            <a:pPr marL="0" indent="0">
              <a:buNone/>
            </a:pPr>
            <a:r>
              <a:rPr lang="sv-SE" sz="3900" dirty="0"/>
              <a:t>		Beroende</a:t>
            </a:r>
          </a:p>
          <a:p>
            <a:pPr marL="0" indent="0">
              <a:buNone/>
            </a:pPr>
            <a:r>
              <a:rPr lang="sv-SE" sz="3900" dirty="0"/>
              <a:t>		Psykisk ohälsa</a:t>
            </a:r>
          </a:p>
          <a:p>
            <a:pPr marL="0" indent="0">
              <a:buNone/>
            </a:pPr>
            <a:endParaRPr lang="sv-SE" sz="3900" dirty="0"/>
          </a:p>
          <a:p>
            <a:pPr marL="0" indent="0">
              <a:buNone/>
            </a:pPr>
            <a:endParaRPr lang="sv-SE" sz="3900" dirty="0"/>
          </a:p>
          <a:p>
            <a:pPr marL="0" indent="0">
              <a:buNone/>
            </a:pPr>
            <a:endParaRPr lang="sv-SE" sz="40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1924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3399" y="518235"/>
            <a:ext cx="6705600" cy="990600"/>
          </a:xfrm>
        </p:spPr>
        <p:txBody>
          <a:bodyPr/>
          <a:lstStyle/>
          <a:p>
            <a:r>
              <a:rPr lang="sv-SE" sz="2400" dirty="0">
                <a:solidFill>
                  <a:schemeClr val="accent1">
                    <a:lumMod val="75000"/>
                  </a:schemeClr>
                </a:solidFill>
              </a:rPr>
              <a:t>Hjärnans belöningssystem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830711" y="1508835"/>
            <a:ext cx="7776864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v-SE" dirty="0"/>
              <a:t>När naturliga belöningar (t.ex. mat) eller droger intas ökar dopamin nivån i hjärnan och individen upplever belöning och välbehag. En av grundstenarna i att förstå hur individer kan utveckla drogberoende.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tabell nedan: Ju kraftigare ökning av dopamin desto större anses graden av belöning vara.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 algn="r">
              <a:buNone/>
            </a:pPr>
            <a:r>
              <a:rPr lang="sv-SE" sz="1700" dirty="0"/>
              <a:t>Nylander, I (2012)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699341"/>
              </p:ext>
            </p:extLst>
          </p:nvPr>
        </p:nvGraphicFramePr>
        <p:xfrm>
          <a:off x="1362999" y="3501008"/>
          <a:ext cx="6096000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600" dirty="0"/>
                        <a:t>Belöningsstimuli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Procentuell ökning av dopamin vid stimulering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Mat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50-100%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Alkohol,</a:t>
                      </a:r>
                      <a:r>
                        <a:rPr lang="sv-SE" sz="16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cannabis, nikotin, heroin</a:t>
                      </a:r>
                      <a:endParaRPr lang="sv-SE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125-300%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Kokain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Amfetamin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477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152400"/>
            <a:ext cx="6172200" cy="9906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altLang="sv-SE" sz="3200" dirty="0">
                <a:solidFill>
                  <a:schemeClr val="bg1"/>
                </a:solidFill>
              </a:rPr>
            </a:br>
            <a:r>
              <a:rPr lang="en-GB" altLang="sv-SE" sz="3200" b="1" dirty="0" err="1"/>
              <a:t>Behandling</a:t>
            </a:r>
            <a:r>
              <a:rPr lang="en-GB" altLang="sv-SE" sz="3200" b="1" dirty="0"/>
              <a:t> vid </a:t>
            </a:r>
            <a:r>
              <a:rPr lang="en-GB" altLang="sv-SE" sz="3200" b="1" dirty="0" err="1"/>
              <a:t>psykiatrisk</a:t>
            </a:r>
            <a:r>
              <a:rPr lang="en-GB" altLang="sv-SE" sz="3200" b="1" dirty="0"/>
              <a:t> </a:t>
            </a:r>
            <a:r>
              <a:rPr lang="en-GB" altLang="sv-SE" sz="3200" b="1" dirty="0" err="1"/>
              <a:t>samsjuklighet</a:t>
            </a:r>
            <a:br>
              <a:rPr lang="en-GB" altLang="sv-SE" sz="1800" dirty="0"/>
            </a:br>
            <a:br>
              <a:rPr lang="en-GB" altLang="sv-SE" sz="800" dirty="0"/>
            </a:br>
            <a:r>
              <a:rPr lang="en-GB" altLang="sv-SE" sz="1800" dirty="0" err="1"/>
              <a:t>Nationella</a:t>
            </a:r>
            <a:r>
              <a:rPr lang="en-GB" altLang="sv-SE" sz="1800" dirty="0"/>
              <a:t> </a:t>
            </a:r>
            <a:r>
              <a:rPr lang="en-GB" altLang="sv-SE" sz="1800" dirty="0" err="1"/>
              <a:t>riktlinjer</a:t>
            </a:r>
            <a:r>
              <a:rPr lang="en-GB" altLang="sv-SE" sz="1800" dirty="0"/>
              <a:t> </a:t>
            </a:r>
            <a:r>
              <a:rPr lang="en-GB" altLang="sv-SE" sz="1800" dirty="0" err="1"/>
              <a:t>för</a:t>
            </a:r>
            <a:r>
              <a:rPr lang="en-GB" altLang="sv-SE" sz="1800" dirty="0"/>
              <a:t> </a:t>
            </a:r>
            <a:r>
              <a:rPr lang="en-GB" altLang="sv-SE" sz="1800" dirty="0" err="1"/>
              <a:t>missbruks</a:t>
            </a:r>
            <a:r>
              <a:rPr lang="en-GB" altLang="sv-SE" sz="1800" dirty="0"/>
              <a:t>- </a:t>
            </a:r>
            <a:r>
              <a:rPr lang="en-GB" altLang="sv-SE" sz="1800" dirty="0" err="1"/>
              <a:t>och</a:t>
            </a:r>
            <a:r>
              <a:rPr lang="en-GB" altLang="sv-SE" sz="1800" dirty="0"/>
              <a:t> </a:t>
            </a:r>
            <a:r>
              <a:rPr lang="en-GB" altLang="sv-SE" sz="1800" dirty="0" err="1"/>
              <a:t>beroendevård</a:t>
            </a:r>
            <a:endParaRPr lang="en-GB" altLang="sv-SE" dirty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5900" y="1916114"/>
            <a:ext cx="6172200" cy="453707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v-SE" altLang="sv-SE" sz="2000" dirty="0">
                <a:solidFill>
                  <a:srgbClr val="000000"/>
                </a:solidFill>
              </a:rPr>
              <a:t>Hälso- och sjukvården och socialtjänsten - gemensamt ansvar för personer med missbruk och beroende och samtidig psykiatrisk sjukdom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>
                <a:solidFill>
                  <a:srgbClr val="000000"/>
                </a:solidFill>
              </a:rPr>
              <a:t>Behandlingen för problemen skall ske samtidigt och i samordnade former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>
                <a:solidFill>
                  <a:srgbClr val="000000"/>
                </a:solidFill>
              </a:rPr>
              <a:t>Finns ingen evidensbaserad specifik behandling för samsjuklighet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>
                <a:solidFill>
                  <a:srgbClr val="000000"/>
                </a:solidFill>
              </a:rPr>
              <a:t>Använda metoder som visat effekt vid behandling av missbruk och beroende respektive psykiatrisk störning och sjukdom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>
                <a:solidFill>
                  <a:srgbClr val="000000"/>
                </a:solidFill>
              </a:rPr>
              <a:t>Tillräckligt långvarig behandling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altLang="sv-SE" sz="2000" dirty="0"/>
          </a:p>
        </p:txBody>
      </p:sp>
    </p:spTree>
    <p:extLst>
      <p:ext uri="{BB962C8B-B14F-4D97-AF65-F5344CB8AC3E}">
        <p14:creationId xmlns:p14="http://schemas.microsoft.com/office/powerpoint/2010/main" val="2960097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>
          <a:xfrm>
            <a:off x="1980011" y="121189"/>
            <a:ext cx="4748213" cy="881349"/>
          </a:xfrm>
        </p:spPr>
        <p:txBody>
          <a:bodyPr/>
          <a:lstStyle/>
          <a:p>
            <a:pPr eaLnBrk="1" hangingPunct="1"/>
            <a:r>
              <a:rPr lang="sv-SE" altLang="sv-SE" sz="3200" dirty="0">
                <a:solidFill>
                  <a:srgbClr val="000000"/>
                </a:solidFill>
              </a:rPr>
              <a:t>Psykisk ohälsa/missbruk</a:t>
            </a:r>
            <a:endParaRPr lang="en-GB" altLang="sv-SE" sz="3200" dirty="0">
              <a:solidFill>
                <a:srgbClr val="0000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1" y="1046606"/>
            <a:ext cx="4308872" cy="562961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sv-SE" altLang="sv-SE" sz="1000" b="1" dirty="0"/>
          </a:p>
          <a:p>
            <a:r>
              <a:rPr lang="sv-SE" altLang="sv-SE" sz="2000" b="1" dirty="0"/>
              <a:t>30 -50 % - av personer som vårdas för beroende har samtidigt någon psykisk ohälsa/sjukdom.</a:t>
            </a:r>
          </a:p>
          <a:p>
            <a:endParaRPr lang="sv-SE" altLang="sv-SE" sz="2000" b="1" dirty="0"/>
          </a:p>
          <a:p>
            <a:r>
              <a:rPr lang="sv-SE" altLang="sv-SE" sz="2000" b="1" dirty="0"/>
              <a:t>20-30 % - Av psykiatrins aktuella patienter har någon form av missbruksproblem </a:t>
            </a:r>
            <a:r>
              <a:rPr lang="sv-SE" altLang="sv-SE" sz="2000" dirty="0"/>
              <a:t>(ECA, Nationella riktlinjer)</a:t>
            </a:r>
          </a:p>
          <a:p>
            <a:pPr marL="0" indent="0">
              <a:buNone/>
            </a:pPr>
            <a:endParaRPr lang="sv-SE" altLang="sv-SE" sz="2000" b="1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b="1" dirty="0"/>
              <a:t>De psykiatriska problemen har ofta föregått missbruket.</a:t>
            </a:r>
          </a:p>
          <a:p>
            <a:pPr eaLnBrk="1" hangingPunct="1">
              <a:lnSpc>
                <a:spcPct val="90000"/>
              </a:lnSpc>
            </a:pPr>
            <a:endParaRPr lang="sv-SE" altLang="sv-SE" sz="2000" dirty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137673" y="1002538"/>
            <a:ext cx="2610791" cy="3785652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sv-SE" altLang="sv-SE" sz="2000" dirty="0">
                <a:solidFill>
                  <a:srgbClr val="FFFFFF"/>
                </a:solidFill>
              </a:rPr>
              <a:t> </a:t>
            </a:r>
            <a:r>
              <a:rPr lang="sv-SE" altLang="sv-SE" sz="2400" dirty="0">
                <a:solidFill>
                  <a:srgbClr val="FFFFFF"/>
                </a:solidFill>
              </a:rPr>
              <a:t>Ångest</a:t>
            </a:r>
          </a:p>
          <a:p>
            <a:pPr eaLnBrk="1" hangingPunct="1">
              <a:buFontTx/>
              <a:buChar char="•"/>
            </a:pPr>
            <a:r>
              <a:rPr lang="sv-SE" altLang="sv-SE" sz="2400" dirty="0">
                <a:solidFill>
                  <a:srgbClr val="FFFFFF"/>
                </a:solidFill>
              </a:rPr>
              <a:t> Depression</a:t>
            </a:r>
          </a:p>
          <a:p>
            <a:pPr eaLnBrk="1" hangingPunct="1">
              <a:buFontTx/>
              <a:buChar char="•"/>
            </a:pPr>
            <a:r>
              <a:rPr lang="sv-SE" altLang="sv-SE" sz="2400" dirty="0">
                <a:solidFill>
                  <a:srgbClr val="FFFFFF"/>
                </a:solidFill>
              </a:rPr>
              <a:t> Personlighets</a:t>
            </a:r>
          </a:p>
          <a:p>
            <a:pPr eaLnBrk="1" hangingPunct="1"/>
            <a:r>
              <a:rPr lang="sv-SE" altLang="sv-SE" sz="2400" dirty="0">
                <a:solidFill>
                  <a:srgbClr val="FFFFFF"/>
                </a:solidFill>
              </a:rPr>
              <a:t>  störningar</a:t>
            </a:r>
          </a:p>
          <a:p>
            <a:pPr eaLnBrk="1" hangingPunct="1">
              <a:buFontTx/>
              <a:buChar char="•"/>
            </a:pPr>
            <a:r>
              <a:rPr lang="sv-SE" altLang="sv-SE" sz="2400" dirty="0">
                <a:solidFill>
                  <a:srgbClr val="FFFFFF"/>
                </a:solidFill>
              </a:rPr>
              <a:t> </a:t>
            </a:r>
            <a:r>
              <a:rPr lang="sv-SE" altLang="sv-SE" sz="2400" dirty="0" err="1">
                <a:solidFill>
                  <a:srgbClr val="FFFFFF"/>
                </a:solidFill>
              </a:rPr>
              <a:t>Neuro</a:t>
            </a:r>
            <a:r>
              <a:rPr lang="sv-SE" altLang="sv-SE" sz="2400" dirty="0">
                <a:solidFill>
                  <a:srgbClr val="FFFFFF"/>
                </a:solidFill>
              </a:rPr>
              <a:t>-</a:t>
            </a:r>
          </a:p>
          <a:p>
            <a:pPr eaLnBrk="1" hangingPunct="1"/>
            <a:r>
              <a:rPr lang="sv-SE" altLang="sv-SE" sz="2400" dirty="0">
                <a:solidFill>
                  <a:srgbClr val="FFFFFF"/>
                </a:solidFill>
              </a:rPr>
              <a:t>  psykiatriska </a:t>
            </a:r>
          </a:p>
          <a:p>
            <a:pPr eaLnBrk="1" hangingPunct="1"/>
            <a:r>
              <a:rPr lang="sv-SE" altLang="sv-SE" sz="2400" dirty="0">
                <a:solidFill>
                  <a:srgbClr val="FFFFFF"/>
                </a:solidFill>
              </a:rPr>
              <a:t>  störningar</a:t>
            </a:r>
          </a:p>
          <a:p>
            <a:pPr eaLnBrk="1" hangingPunct="1">
              <a:buFontTx/>
              <a:buChar char="•"/>
            </a:pPr>
            <a:r>
              <a:rPr lang="sv-SE" altLang="sv-SE" sz="2400" dirty="0">
                <a:solidFill>
                  <a:srgbClr val="FFFFFF"/>
                </a:solidFill>
              </a:rPr>
              <a:t> PTSD</a:t>
            </a:r>
          </a:p>
          <a:p>
            <a:pPr eaLnBrk="1" hangingPunct="1">
              <a:buFontTx/>
              <a:buChar char="•"/>
            </a:pPr>
            <a:r>
              <a:rPr lang="sv-SE" altLang="sv-SE" sz="2400" dirty="0">
                <a:solidFill>
                  <a:srgbClr val="FFFFFF"/>
                </a:solidFill>
              </a:rPr>
              <a:t> Självmord</a:t>
            </a:r>
          </a:p>
          <a:p>
            <a:pPr eaLnBrk="1" hangingPunct="1">
              <a:buFontTx/>
              <a:buChar char="•"/>
            </a:pPr>
            <a:r>
              <a:rPr lang="sv-SE" altLang="sv-SE" sz="2400">
                <a:solidFill>
                  <a:srgbClr val="FFFFFF"/>
                </a:solidFill>
              </a:rPr>
              <a:t> Psykoser</a:t>
            </a:r>
            <a:endParaRPr lang="sv-SE" altLang="sv-SE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36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814952"/>
              </p:ext>
            </p:extLst>
          </p:nvPr>
        </p:nvGraphicFramePr>
        <p:xfrm>
          <a:off x="1812925" y="930275"/>
          <a:ext cx="6356350" cy="536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410469" imgH="5416033" progId="Word.Document.8">
                  <p:embed/>
                </p:oleObj>
              </mc:Choice>
              <mc:Fallback>
                <p:oleObj name="Document" r:id="rId2" imgW="6410469" imgH="541603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930275"/>
                        <a:ext cx="6356350" cy="536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0293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8074249" cy="1347763"/>
          </a:xfrm>
        </p:spPr>
        <p:txBody>
          <a:bodyPr>
            <a:normAutofit/>
          </a:bodyPr>
          <a:lstStyle/>
          <a:p>
            <a:r>
              <a:rPr lang="sv-SE" sz="3200" b="1" dirty="0"/>
              <a:t>Samsjuklighet hos klienter inom Kriminalvården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59632" y="1712891"/>
            <a:ext cx="7884368" cy="3978292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       </a:t>
            </a:r>
          </a:p>
          <a:p>
            <a:r>
              <a:rPr lang="sv-SE" dirty="0"/>
              <a:t>70 procent har svåra beroendeproblem.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 46 procent har en psykiatrisk diagnos  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5894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>
                <a:solidFill>
                  <a:srgbClr val="000000"/>
                </a:solidFill>
              </a:rPr>
              <a:t>Psykisk ohälsa/missbruk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484784"/>
            <a:ext cx="6120680" cy="4248472"/>
          </a:xfrm>
        </p:spPr>
        <p:txBody>
          <a:bodyPr/>
          <a:lstStyle/>
          <a:p>
            <a:pPr eaLnBrk="1" hangingPunct="1"/>
            <a:r>
              <a:rPr lang="sv-SE" altLang="sv-SE" sz="2800" dirty="0"/>
              <a:t>Förekomsten av ångest och depression är dubbelt så hög bland personer med missbruksproblem, jämfört med befolkningen som helhet</a:t>
            </a:r>
            <a:r>
              <a:rPr lang="sv-SE" altLang="sv-SE" dirty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v-SE" altLang="sv-SE" sz="2000" dirty="0"/>
              <a:t>	(12månadersprevalens, NESARC)</a:t>
            </a:r>
          </a:p>
          <a:p>
            <a:pPr eaLnBrk="1" hangingPunct="1"/>
            <a:r>
              <a:rPr lang="sv-SE" altLang="sv-SE" sz="2800" dirty="0"/>
              <a:t>Ångest och depression är också en vanlig effekt av missbruk och abstinens. </a:t>
            </a:r>
          </a:p>
        </p:txBody>
      </p:sp>
    </p:spTree>
    <p:extLst>
      <p:ext uri="{BB962C8B-B14F-4D97-AF65-F5344CB8AC3E}">
        <p14:creationId xmlns:p14="http://schemas.microsoft.com/office/powerpoint/2010/main" val="5198246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>
                <a:solidFill>
                  <a:srgbClr val="000000"/>
                </a:solidFill>
              </a:rPr>
              <a:t>Självmord och försök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eaLnBrk="1" hangingPunct="1"/>
            <a:r>
              <a:rPr lang="sv-SE" altLang="sv-SE" dirty="0"/>
              <a:t>Var tredje person med missbruksproblem har någon gång försökt ta sitt liv (Russow,1994, </a:t>
            </a:r>
            <a:r>
              <a:rPr lang="sv-SE" altLang="sv-SE" dirty="0" err="1"/>
              <a:t>Landheim</a:t>
            </a:r>
            <a:r>
              <a:rPr lang="sv-SE" altLang="sv-SE" dirty="0"/>
              <a:t> 2007 ). </a:t>
            </a:r>
          </a:p>
          <a:p>
            <a:pPr eaLnBrk="1" hangingPunct="1"/>
            <a:r>
              <a:rPr lang="sv-SE" altLang="sv-SE" dirty="0"/>
              <a:t>Kvinnor utför fler självmordshandlingar, men män tar i högre grad livet av sig.</a:t>
            </a:r>
          </a:p>
          <a:p>
            <a:pPr eaLnBrk="1" hangingPunct="1"/>
            <a:r>
              <a:rPr lang="sv-SE" altLang="sv-SE" dirty="0"/>
              <a:t>Ibland är överdoser självmordsförsök.</a:t>
            </a:r>
          </a:p>
          <a:p>
            <a:pPr eaLnBrk="1" hangingPunct="1"/>
            <a:r>
              <a:rPr lang="sv-SE" altLang="sv-SE" dirty="0"/>
              <a:t>Fråga alltid efter eventuella självmordstankar/planer, om tecken finns.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186991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744" y="332656"/>
            <a:ext cx="8161985" cy="757868"/>
          </a:xfrm>
        </p:spPr>
        <p:txBody>
          <a:bodyPr>
            <a:normAutofit/>
          </a:bodyPr>
          <a:lstStyle/>
          <a:p>
            <a:pPr eaLnBrk="1" hangingPunct="1"/>
            <a:r>
              <a:rPr lang="sv-SE" altLang="sv-SE" sz="3200" b="1" dirty="0"/>
              <a:t>Personlighetsstörning / Personlighetssyndrom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868" y="1189686"/>
            <a:ext cx="8161985" cy="490202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Förekomst: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v-SE" altLang="sv-SE" sz="24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Befolkningen: 11%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1600" dirty="0"/>
              <a:t>(Ekselius et al 2001)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16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Primärvården: 24%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v-SE" altLang="sv-SE" sz="1600" dirty="0"/>
              <a:t>(Moran et al,2000)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16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Psykiatri: 30-70%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Beroendevård: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Alkohol: 40%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Narkotika: 70%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1600" dirty="0"/>
              <a:t>(Svensk psykiatri nr 9, 2006)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v-SE" altLang="sv-SE" sz="16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v-SE" altLang="sv-SE" sz="2400" dirty="0"/>
              <a:t>Kriminalvård: ca 50%</a:t>
            </a:r>
          </a:p>
        </p:txBody>
      </p:sp>
    </p:spTree>
    <p:extLst>
      <p:ext uri="{BB962C8B-B14F-4D97-AF65-F5344CB8AC3E}">
        <p14:creationId xmlns:p14="http://schemas.microsoft.com/office/powerpoint/2010/main" val="729147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820909"/>
              </p:ext>
            </p:extLst>
          </p:nvPr>
        </p:nvGraphicFramePr>
        <p:xfrm>
          <a:off x="323850" y="457200"/>
          <a:ext cx="7696200" cy="641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079195" imgH="5893824" progId="Word.Document.8">
                  <p:embed/>
                </p:oleObj>
              </mc:Choice>
              <mc:Fallback>
                <p:oleObj name="Document" r:id="rId2" imgW="7079195" imgH="589382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57200"/>
                        <a:ext cx="7696200" cy="641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78029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4" name="Object 1026"/>
          <p:cNvGraphicFramePr>
            <a:graphicFrameLocks noChangeAspect="1"/>
          </p:cNvGraphicFramePr>
          <p:nvPr/>
        </p:nvGraphicFramePr>
        <p:xfrm>
          <a:off x="1581150" y="150813"/>
          <a:ext cx="5942013" cy="655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963485" imgH="6565916" progId="Word.Document.8">
                  <p:embed/>
                </p:oleObj>
              </mc:Choice>
              <mc:Fallback>
                <p:oleObj name="Dokument" r:id="rId2" imgW="5963485" imgH="656591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150813"/>
                        <a:ext cx="5942013" cy="655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73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4098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08912" cy="1080120"/>
          </a:xfrm>
        </p:spPr>
        <p:txBody>
          <a:bodyPr>
            <a:normAutofit fontScale="90000"/>
          </a:bodyPr>
          <a:lstStyle/>
          <a:p>
            <a:br>
              <a:rPr lang="sv-SE" altLang="sv-SE" sz="3200" b="1" dirty="0">
                <a:solidFill>
                  <a:srgbClr val="000000"/>
                </a:solidFill>
              </a:rPr>
            </a:br>
            <a:r>
              <a:rPr lang="sv-SE" altLang="sv-SE" sz="3200" b="1" dirty="0">
                <a:solidFill>
                  <a:srgbClr val="000000"/>
                </a:solidFill>
              </a:rPr>
              <a:t>Varför används alkohol och andra droger?</a:t>
            </a:r>
            <a:br>
              <a:rPr lang="sv-SE" altLang="sv-SE" sz="3200" b="1" dirty="0">
                <a:solidFill>
                  <a:srgbClr val="000000"/>
                </a:solidFill>
              </a:rPr>
            </a:br>
            <a:endParaRPr lang="sv-SE" altLang="sv-SE" sz="3200" b="1" dirty="0">
              <a:solidFill>
                <a:srgbClr val="000000"/>
              </a:solidFill>
            </a:endParaRPr>
          </a:p>
        </p:txBody>
      </p:sp>
      <p:sp>
        <p:nvSpPr>
          <p:cNvPr id="26627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1403648" y="1772816"/>
            <a:ext cx="7283152" cy="435334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v-SE" altLang="sv-SE" dirty="0"/>
              <a:t>Affektreglering</a:t>
            </a:r>
          </a:p>
          <a:p>
            <a:pPr>
              <a:lnSpc>
                <a:spcPct val="80000"/>
              </a:lnSpc>
            </a:pPr>
            <a:r>
              <a:rPr lang="sv-SE" altLang="sv-SE" dirty="0"/>
              <a:t>Social funktion</a:t>
            </a:r>
          </a:p>
          <a:p>
            <a:pPr>
              <a:lnSpc>
                <a:spcPct val="80000"/>
              </a:lnSpc>
            </a:pPr>
            <a:r>
              <a:rPr lang="sv-SE" altLang="sv-SE" dirty="0"/>
              <a:t>Psykiskt och fysiskt beroende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sv-SE" altLang="sv-SE" dirty="0"/>
              <a:t>Personer med psykiatrisk problematik, mer sårbara och utsatta.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sv-SE" altLang="sv-SE" dirty="0"/>
              <a:t>Självmedicinering?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2227189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584325" y="2224088"/>
          <a:ext cx="5973763" cy="241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5972846" imgH="2411007" progId="Word.Document.8">
                  <p:embed/>
                </p:oleObj>
              </mc:Choice>
              <mc:Fallback>
                <p:oleObj name="Dokument" r:id="rId2" imgW="5972846" imgH="24110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2224088"/>
                        <a:ext cx="5973763" cy="2411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ruta 1"/>
          <p:cNvSpPr txBox="1"/>
          <p:nvPr/>
        </p:nvSpPr>
        <p:spPr>
          <a:xfrm>
            <a:off x="1547664" y="567651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/>
              <a:t>Personlighetsstörningar</a:t>
            </a:r>
          </a:p>
        </p:txBody>
      </p:sp>
    </p:spTree>
    <p:extLst>
      <p:ext uri="{BB962C8B-B14F-4D97-AF65-F5344CB8AC3E}">
        <p14:creationId xmlns:p14="http://schemas.microsoft.com/office/powerpoint/2010/main" val="36909242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075612" cy="1196975"/>
          </a:xfrm>
        </p:spPr>
        <p:txBody>
          <a:bodyPr/>
          <a:lstStyle/>
          <a:p>
            <a:pPr eaLnBrk="1" hangingPunct="1"/>
            <a:r>
              <a:rPr lang="sv-SE" altLang="sv-SE" sz="2800" b="1"/>
              <a:t>Förekomst av Personlighetsstörningar/syndrom</a:t>
            </a:r>
            <a:r>
              <a:rPr lang="sv-SE" altLang="sv-SE" b="1"/>
              <a:t> </a:t>
            </a:r>
            <a:br>
              <a:rPr lang="sv-SE" altLang="sv-SE" b="1"/>
            </a:br>
            <a:r>
              <a:rPr lang="sv-SE" altLang="sv-SE" sz="2000"/>
              <a:t>(svensk psykiatri nr 9)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/>
            <a:r>
              <a:rPr lang="sv-SE" altLang="sv-SE" sz="1800"/>
              <a:t>Paranoid : 0,5 – 2,5 %</a:t>
            </a:r>
          </a:p>
          <a:p>
            <a:pPr eaLnBrk="1" hangingPunct="1"/>
            <a:r>
              <a:rPr lang="sv-SE" altLang="sv-SE" sz="1800"/>
              <a:t>Schizoid: Ovanlig</a:t>
            </a:r>
          </a:p>
          <a:p>
            <a:pPr eaLnBrk="1" hangingPunct="1"/>
            <a:r>
              <a:rPr lang="sv-SE" altLang="sv-SE" sz="1800"/>
              <a:t>Schizotyp: 0,5 – 3%</a:t>
            </a:r>
          </a:p>
          <a:p>
            <a:pPr eaLnBrk="1" hangingPunct="1"/>
            <a:r>
              <a:rPr lang="sv-SE" altLang="sv-SE" sz="1800"/>
              <a:t>Antisocial: 1 - 3% (60% bland interner) – 80% någon form av substansmissbruk. Vanligare män</a:t>
            </a:r>
          </a:p>
          <a:p>
            <a:pPr eaLnBrk="1" hangingPunct="1"/>
            <a:r>
              <a:rPr lang="sv-SE" altLang="sv-SE" sz="1800"/>
              <a:t>Borderline: 0,5 - 2% (vanligaste personlighetsstöningen inom psykiatrin). Vanligare kvinnor</a:t>
            </a:r>
          </a:p>
          <a:p>
            <a:pPr eaLnBrk="1" hangingPunct="1"/>
            <a:r>
              <a:rPr lang="sv-SE" altLang="sv-SE" sz="1800"/>
              <a:t>Histrionisk: 0,5 – 2 % (Psykiatrin ca 10%). Vanligare kvinnor</a:t>
            </a:r>
          </a:p>
          <a:p>
            <a:pPr eaLnBrk="1" hangingPunct="1"/>
            <a:r>
              <a:rPr lang="sv-SE" altLang="sv-SE" sz="1800"/>
              <a:t>Narcissistisk: Mindre än 1 procent. Vanligare män</a:t>
            </a:r>
          </a:p>
          <a:p>
            <a:pPr eaLnBrk="1" hangingPunct="1"/>
            <a:r>
              <a:rPr lang="sv-SE" altLang="sv-SE" sz="1800"/>
              <a:t>Fobisk:1-5% </a:t>
            </a:r>
          </a:p>
          <a:p>
            <a:pPr eaLnBrk="1" hangingPunct="1"/>
            <a:r>
              <a:rPr lang="sv-SE" altLang="sv-SE" sz="1800"/>
              <a:t>Osjälvständig 1-2 % . Vanligare kvinnor</a:t>
            </a:r>
          </a:p>
          <a:p>
            <a:pPr eaLnBrk="1" hangingPunct="1"/>
            <a:r>
              <a:rPr lang="sv-SE" altLang="sv-SE" sz="1800"/>
              <a:t>Tvångsmässig: 1-2% (Psykiatrin:3 – 10%) Dubbelt så vanligt män</a:t>
            </a:r>
          </a:p>
        </p:txBody>
      </p:sp>
    </p:spTree>
    <p:extLst>
      <p:ext uri="{BB962C8B-B14F-4D97-AF65-F5344CB8AC3E}">
        <p14:creationId xmlns:p14="http://schemas.microsoft.com/office/powerpoint/2010/main" val="1291900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35281"/>
            <a:ext cx="7772400" cy="1219199"/>
          </a:xfrm>
        </p:spPr>
        <p:txBody>
          <a:bodyPr>
            <a:normAutofit/>
          </a:bodyPr>
          <a:lstStyle/>
          <a:p>
            <a:pPr algn="l"/>
            <a:r>
              <a:rPr lang="sv-SE" altLang="sv-SE" sz="3200" b="1" dirty="0">
                <a:solidFill>
                  <a:srgbClr val="000000"/>
                </a:solidFill>
              </a:rPr>
              <a:t>Psykisk ohälsa/missbruk och ADHD</a:t>
            </a:r>
            <a:endParaRPr lang="sv-SE" sz="32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87624" y="1556792"/>
            <a:ext cx="7128792" cy="504056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tx1"/>
                </a:solidFill>
              </a:rPr>
              <a:t>2-4% av den vuxna befolkningen har ADHD</a:t>
            </a:r>
          </a:p>
          <a:p>
            <a:pPr algn="l"/>
            <a:endParaRPr lang="sv-SE" sz="28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tx1"/>
                </a:solidFill>
              </a:rPr>
              <a:t>Varannan vuxen med ADHD riskerar att utveckla missbruk. (Sullivan &amp; </a:t>
            </a:r>
            <a:r>
              <a:rPr lang="sv-SE" sz="2800" dirty="0" err="1">
                <a:solidFill>
                  <a:schemeClr val="tx1"/>
                </a:solidFill>
              </a:rPr>
              <a:t>Rudnik</a:t>
            </a:r>
            <a:r>
              <a:rPr lang="sv-SE" sz="2800" dirty="0">
                <a:solidFill>
                  <a:schemeClr val="tx1"/>
                </a:solidFill>
              </a:rPr>
              <a:t>, 2001)</a:t>
            </a:r>
          </a:p>
          <a:p>
            <a:pPr algn="l"/>
            <a:endParaRPr lang="sv-SE" sz="28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800" dirty="0">
                <a:solidFill>
                  <a:schemeClr val="tx1"/>
                </a:solidFill>
              </a:rPr>
              <a:t>Ca var 4:e person som söker beroendevård i har symptom på ADHD</a:t>
            </a:r>
          </a:p>
          <a:p>
            <a:pPr algn="l"/>
            <a:r>
              <a:rPr lang="sv-SE" sz="2800" dirty="0">
                <a:solidFill>
                  <a:schemeClr val="tx1"/>
                </a:solidFill>
              </a:rPr>
              <a:t>       (Van de </a:t>
            </a:r>
            <a:r>
              <a:rPr lang="sv-SE" sz="2800" dirty="0" err="1">
                <a:solidFill>
                  <a:schemeClr val="tx1"/>
                </a:solidFill>
              </a:rPr>
              <a:t>Glind</a:t>
            </a:r>
            <a:r>
              <a:rPr lang="sv-SE" sz="2800" dirty="0">
                <a:solidFill>
                  <a:schemeClr val="tx1"/>
                </a:solidFill>
              </a:rPr>
              <a:t> et al 2013)</a:t>
            </a:r>
          </a:p>
          <a:p>
            <a:pPr algn="l"/>
            <a:endParaRPr lang="sv-SE" sz="2800" dirty="0">
              <a:solidFill>
                <a:schemeClr val="tx1"/>
              </a:solidFill>
            </a:endParaRPr>
          </a:p>
          <a:p>
            <a:pPr algn="l"/>
            <a:endParaRPr lang="sv-SE" sz="1400" dirty="0">
              <a:solidFill>
                <a:schemeClr val="tx1"/>
              </a:solidFill>
            </a:endParaRPr>
          </a:p>
          <a:p>
            <a:pPr algn="l"/>
            <a:endParaRPr lang="sv-SE" sz="1400" dirty="0">
              <a:solidFill>
                <a:schemeClr val="tx1"/>
              </a:solidFill>
            </a:endParaRPr>
          </a:p>
          <a:p>
            <a:pPr algn="l"/>
            <a:endParaRPr lang="sv-SE" sz="1400" dirty="0">
              <a:solidFill>
                <a:schemeClr val="tx1"/>
              </a:solidFill>
            </a:endParaRPr>
          </a:p>
          <a:p>
            <a:pPr algn="l"/>
            <a:endParaRPr lang="sv-S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7293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2450" cy="975042"/>
          </a:xfrm>
        </p:spPr>
        <p:txBody>
          <a:bodyPr>
            <a:normAutofit fontScale="90000"/>
          </a:bodyPr>
          <a:lstStyle/>
          <a:p>
            <a:r>
              <a:rPr lang="sv-SE" sz="4000" b="1" dirty="0"/>
              <a:t>Psykisk ohälsa/missbruk autismspektrum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4824536"/>
          </a:xfrm>
        </p:spPr>
        <p:txBody>
          <a:bodyPr/>
          <a:lstStyle/>
          <a:p>
            <a:r>
              <a:rPr lang="sv-SE" sz="2400" dirty="0"/>
              <a:t>Autismspektrumförekomst: 0,6-1% av befolkningen. </a:t>
            </a:r>
          </a:p>
          <a:p>
            <a:pPr marL="0" indent="0">
              <a:buNone/>
            </a:pPr>
            <a:r>
              <a:rPr lang="sv-SE" sz="2400" dirty="0"/>
              <a:t>     Vanligare hos män.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Mindre vanligt med missbruk än i befolkningen som helhet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Ofta ritualiserat / tvångsmässigt mönster</a:t>
            </a:r>
          </a:p>
          <a:p>
            <a:pPr marL="0" indent="0">
              <a:buNone/>
            </a:pPr>
            <a:r>
              <a:rPr lang="sv-SE" sz="2400" dirty="0"/>
              <a:t>     Kan ersättas av andra ritualer/mönster och upphöra snabbt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Ofta inte så svår postakut abstinens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5960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PTSD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dirty="0"/>
              <a:t>Avgränsade trauman vanliga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Blir värre om det finns fler trauman tidigare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Uppväxt under traumatiska förhållanden eller missförhållanden kan påverka hela personlighetsutvecklingen, självbilden och synen på livet och andra. 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/>
              <a:t>Behandling av trauman bör vara en  del av missbruksbehandlingen, men anpassas till skedet i tillfrisknandet. Ökad ångest kan också leda till återfall.</a:t>
            </a:r>
          </a:p>
        </p:txBody>
      </p:sp>
    </p:spTree>
    <p:extLst>
      <p:ext uri="{BB962C8B-B14F-4D97-AF65-F5344CB8AC3E}">
        <p14:creationId xmlns:p14="http://schemas.microsoft.com/office/powerpoint/2010/main" val="20640726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r>
              <a:rPr lang="sv-SE" sz="3600" b="1" dirty="0"/>
              <a:t>Psykoser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Kan vara tillfälliga eller ingå i psykossjukdomar som schizofreni.</a:t>
            </a:r>
          </a:p>
          <a:p>
            <a:r>
              <a:rPr lang="sv-SE" dirty="0"/>
              <a:t>Kan utlösas av alkohol och droger.</a:t>
            </a:r>
          </a:p>
          <a:p>
            <a:r>
              <a:rPr lang="sv-SE" dirty="0"/>
              <a:t>Drogpsykoser dock oftast övergående. </a:t>
            </a:r>
          </a:p>
        </p:txBody>
      </p:sp>
    </p:spTree>
    <p:extLst>
      <p:ext uri="{BB962C8B-B14F-4D97-AF65-F5344CB8AC3E}">
        <p14:creationId xmlns:p14="http://schemas.microsoft.com/office/powerpoint/2010/main" val="19197158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2"/>
          <p:cNvSpPr>
            <a:spLocks noChangeArrowheads="1"/>
          </p:cNvSpPr>
          <p:nvPr/>
        </p:nvSpPr>
        <p:spPr bwMode="auto">
          <a:xfrm>
            <a:off x="1364624" y="1612008"/>
            <a:ext cx="7051431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sv-SE" altLang="sv-SE" sz="3200" dirty="0"/>
              <a:t>Tillfrisknande är en långsiktig process </a:t>
            </a:r>
          </a:p>
          <a:p>
            <a:endParaRPr lang="sv-SE" altLang="sv-SE" sz="3200" dirty="0"/>
          </a:p>
          <a:p>
            <a:r>
              <a:rPr lang="sv-SE" altLang="sv-SE" sz="3200" dirty="0"/>
              <a:t>Kräver anpassning av insatserna till individens förutsättningar,  livssituation, utvecklingsfas och motivation.</a:t>
            </a:r>
          </a:p>
          <a:p>
            <a:endParaRPr lang="sv-SE" altLang="sv-SE" sz="3200" dirty="0"/>
          </a:p>
          <a:p>
            <a:r>
              <a:rPr lang="sv-SE" altLang="sv-SE" sz="3200" dirty="0"/>
              <a:t>Professionell hjälp behöver nödvändigtvis inte alltid syfta till att bota.</a:t>
            </a:r>
          </a:p>
          <a:p>
            <a:endParaRPr lang="sv-SE" altLang="sv-SE" dirty="0"/>
          </a:p>
          <a:p>
            <a:r>
              <a:rPr lang="sv-SE" altLang="sv-SE" dirty="0"/>
              <a:t>Nationella riktlinjer 2007</a:t>
            </a:r>
            <a:endParaRPr lang="sv-SE" altLang="sv-SE" b="1" dirty="0"/>
          </a:p>
          <a:p>
            <a:endParaRPr lang="en-GB" altLang="sv-SE" dirty="0"/>
          </a:p>
        </p:txBody>
      </p:sp>
      <p:sp>
        <p:nvSpPr>
          <p:cNvPr id="647171" name="Rectangle 3"/>
          <p:cNvSpPr>
            <a:spLocks noChangeArrowheads="1"/>
          </p:cNvSpPr>
          <p:nvPr/>
        </p:nvSpPr>
        <p:spPr bwMode="auto">
          <a:xfrm>
            <a:off x="1431682" y="228602"/>
            <a:ext cx="632487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sv-SE" altLang="sv-SE" b="1" dirty="0"/>
          </a:p>
          <a:p>
            <a:r>
              <a:rPr lang="sv-SE" altLang="sv-SE" sz="4000" b="1" dirty="0"/>
              <a:t>Rehabilitering från Beroende</a:t>
            </a:r>
          </a:p>
          <a:p>
            <a:endParaRPr lang="sv-SE" altLang="sv-SE" sz="2400" b="1" dirty="0"/>
          </a:p>
          <a:p>
            <a:endParaRPr lang="en-GB" altLang="sv-SE" dirty="0"/>
          </a:p>
        </p:txBody>
      </p:sp>
    </p:spTree>
    <p:extLst>
      <p:ext uri="{BB962C8B-B14F-4D97-AF65-F5344CB8AC3E}">
        <p14:creationId xmlns:p14="http://schemas.microsoft.com/office/powerpoint/2010/main" val="17591886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8147248" cy="92211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3600" b="1" dirty="0"/>
              <a:t>Att sluta missbruka</a:t>
            </a:r>
            <a:br>
              <a:rPr lang="en-GB" altLang="sv-SE" b="1" dirty="0"/>
            </a:br>
            <a:r>
              <a:rPr lang="en-GB" altLang="sv-SE" sz="2000" b="1" dirty="0" err="1"/>
              <a:t>Uppgifter</a:t>
            </a:r>
            <a:r>
              <a:rPr lang="en-GB" altLang="sv-SE" sz="2000" b="1" dirty="0"/>
              <a:t> man </a:t>
            </a:r>
            <a:r>
              <a:rPr lang="en-GB" altLang="sv-SE" sz="2000" b="1" dirty="0" err="1"/>
              <a:t>behöver</a:t>
            </a:r>
            <a:r>
              <a:rPr lang="en-GB" altLang="sv-SE" sz="2000" b="1" dirty="0"/>
              <a:t> ta </a:t>
            </a:r>
            <a:r>
              <a:rPr lang="en-GB" altLang="sv-SE" sz="2000" b="1" dirty="0" err="1"/>
              <a:t>itu</a:t>
            </a:r>
            <a:r>
              <a:rPr lang="en-GB" altLang="sv-SE" sz="2000" b="1" dirty="0"/>
              <a:t> med </a:t>
            </a:r>
            <a:r>
              <a:rPr lang="en-GB" altLang="sv-SE" sz="2000" b="1" dirty="0" err="1"/>
              <a:t>helt</a:t>
            </a:r>
            <a:r>
              <a:rPr lang="en-GB" altLang="sv-SE" sz="2000" b="1" dirty="0"/>
              <a:t> </a:t>
            </a:r>
            <a:r>
              <a:rPr lang="en-GB" altLang="sv-SE" sz="2000" b="1" dirty="0" err="1"/>
              <a:t>eller</a:t>
            </a:r>
            <a:r>
              <a:rPr lang="en-GB" altLang="sv-SE" sz="2000" b="1" dirty="0"/>
              <a:t> </a:t>
            </a:r>
            <a:r>
              <a:rPr lang="en-GB" altLang="sv-SE" sz="2000" b="1"/>
              <a:t>delvis:</a:t>
            </a:r>
            <a:endParaRPr lang="en-GB" altLang="sv-SE" sz="2000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412776"/>
            <a:ext cx="8064896" cy="4392487"/>
          </a:xfrm>
          <a:gradFill rotWithShape="0">
            <a:gsLst>
              <a:gs pos="0">
                <a:srgbClr val="FFFFFF">
                  <a:alpha val="0"/>
                </a:srgbClr>
              </a:gs>
              <a:gs pos="50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sv-SE" altLang="sv-SE"/>
              <a:t>Kämpa mot det fysiska beroendet 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Göra slut med sin stora passion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Klara situationer ensam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Bryta med den gamla bekantskapskretsen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Skaffa nytt umgänge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Ny identitet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Lära sig nya färdigheter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”Nytt arbete”</a:t>
            </a:r>
          </a:p>
          <a:p>
            <a:pPr algn="just" eaLnBrk="1" hangingPunct="1">
              <a:lnSpc>
                <a:spcPct val="90000"/>
              </a:lnSpc>
            </a:pPr>
            <a:r>
              <a:rPr lang="sv-SE" altLang="sv-SE"/>
              <a:t>”Byta  social klass”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/>
              <a:t>Ofta en lång och smärtsam process</a:t>
            </a:r>
            <a:endParaRPr lang="en-GB" altLang="sv-SE"/>
          </a:p>
        </p:txBody>
      </p:sp>
    </p:spTree>
    <p:extLst>
      <p:ext uri="{BB962C8B-B14F-4D97-AF65-F5344CB8AC3E}">
        <p14:creationId xmlns:p14="http://schemas.microsoft.com/office/powerpoint/2010/main" val="8885291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sv-SE" sz="3600" b="1" dirty="0"/>
              <a:t>“</a:t>
            </a:r>
            <a:r>
              <a:rPr lang="en-GB" altLang="sv-SE" sz="3600" b="1" dirty="0" err="1"/>
              <a:t>Självläkning</a:t>
            </a:r>
            <a:r>
              <a:rPr lang="en-GB" altLang="sv-SE" sz="3600" b="1" dirty="0"/>
              <a:t>”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buFontTx/>
              <a:buNone/>
            </a:pPr>
            <a:endParaRPr lang="sv-SE" altLang="sv-SE" b="1" dirty="0"/>
          </a:p>
          <a:p>
            <a:pPr eaLnBrk="1" hangingPunct="1">
              <a:buFontTx/>
              <a:buNone/>
            </a:pPr>
            <a:r>
              <a:rPr lang="sv-SE" altLang="sv-SE" sz="4000" b="1" dirty="0"/>
              <a:t>Ca ¾ av de som slutat missbruka, har slutat utan professionell hjälp</a:t>
            </a:r>
          </a:p>
          <a:p>
            <a:pPr eaLnBrk="1" hangingPunct="1">
              <a:buFontTx/>
              <a:buNone/>
            </a:pPr>
            <a:endParaRPr lang="sv-SE" altLang="sv-SE" sz="4000" b="1" dirty="0"/>
          </a:p>
          <a:p>
            <a:pPr eaLnBrk="1" hangingPunct="1">
              <a:buFontTx/>
              <a:buNone/>
            </a:pPr>
            <a:r>
              <a:rPr lang="sv-SE" altLang="sv-SE" sz="4000" b="1" dirty="0"/>
              <a:t>De som själva slutat:</a:t>
            </a:r>
            <a:r>
              <a:rPr lang="sv-SE" altLang="sv-SE" sz="4000" dirty="0"/>
              <a:t> </a:t>
            </a:r>
          </a:p>
          <a:p>
            <a:pPr eaLnBrk="1" hangingPunct="1"/>
            <a:r>
              <a:rPr lang="sv-SE" altLang="sv-SE" sz="4000" dirty="0"/>
              <a:t>Mindre utsatt uppväxt</a:t>
            </a:r>
          </a:p>
          <a:p>
            <a:pPr eaLnBrk="1" hangingPunct="1"/>
            <a:r>
              <a:rPr lang="sv-SE" altLang="sv-SE" sz="4000" dirty="0"/>
              <a:t>Under missbruket varit mindre marginaliserade</a:t>
            </a:r>
          </a:p>
          <a:p>
            <a:pPr eaLnBrk="1" hangingPunct="1"/>
            <a:endParaRPr lang="sv-SE" altLang="sv-SE" sz="4000" b="1" dirty="0"/>
          </a:p>
          <a:p>
            <a:pPr eaLnBrk="1" hangingPunct="1">
              <a:buFontTx/>
              <a:buNone/>
            </a:pPr>
            <a:r>
              <a:rPr lang="sv-SE" altLang="sv-SE" sz="4000" b="1" dirty="0"/>
              <a:t>De som har de svagaste sociala resurserna: </a:t>
            </a:r>
          </a:p>
          <a:p>
            <a:pPr eaLnBrk="1" hangingPunct="1"/>
            <a:r>
              <a:rPr lang="sv-SE" altLang="sv-SE" sz="4000" dirty="0"/>
              <a:t>Är de som har svårast att upphöra med missbruket, trots upprepad behandling</a:t>
            </a:r>
          </a:p>
          <a:p>
            <a:pPr eaLnBrk="1" hangingPunct="1">
              <a:buFontTx/>
              <a:buNone/>
            </a:pPr>
            <a:endParaRPr lang="en-GB" altLang="sv-SE" sz="1800" dirty="0"/>
          </a:p>
          <a:p>
            <a:pPr eaLnBrk="1" hangingPunct="1">
              <a:buFontTx/>
              <a:buNone/>
            </a:pPr>
            <a:endParaRPr lang="en-GB" altLang="sv-SE" sz="1800" dirty="0"/>
          </a:p>
          <a:p>
            <a:pPr algn="r" eaLnBrk="1" hangingPunct="1">
              <a:buFontTx/>
              <a:buNone/>
            </a:pPr>
            <a:r>
              <a:rPr lang="en-GB" altLang="sv-SE" sz="1800" dirty="0">
                <a:solidFill>
                  <a:srgbClr val="009900"/>
                </a:solidFill>
              </a:rPr>
              <a:t>(Jan </a:t>
            </a:r>
            <a:r>
              <a:rPr lang="en-GB" altLang="sv-SE" sz="1800" dirty="0" err="1">
                <a:solidFill>
                  <a:srgbClr val="009900"/>
                </a:solidFill>
              </a:rPr>
              <a:t>Blomqvist</a:t>
            </a:r>
            <a:r>
              <a:rPr lang="en-GB" altLang="sv-SE" sz="1800" dirty="0">
                <a:solidFill>
                  <a:srgbClr val="009900"/>
                </a:solidFill>
              </a:rPr>
              <a:t>, </a:t>
            </a:r>
            <a:r>
              <a:rPr lang="en-GB" altLang="sv-SE" sz="1800" dirty="0" err="1">
                <a:solidFill>
                  <a:srgbClr val="009900"/>
                </a:solidFill>
              </a:rPr>
              <a:t>Stockholms</a:t>
            </a:r>
            <a:r>
              <a:rPr lang="en-GB" altLang="sv-SE" sz="1800" dirty="0">
                <a:solidFill>
                  <a:srgbClr val="009900"/>
                </a:solidFill>
              </a:rPr>
              <a:t> </a:t>
            </a:r>
            <a:r>
              <a:rPr lang="en-GB" altLang="sv-SE" sz="1800" dirty="0" err="1">
                <a:solidFill>
                  <a:srgbClr val="009900"/>
                </a:solidFill>
              </a:rPr>
              <a:t>FoU-enhet</a:t>
            </a:r>
            <a:r>
              <a:rPr lang="en-GB" altLang="sv-SE" sz="1800" dirty="0">
                <a:solidFill>
                  <a:srgbClr val="009900"/>
                </a:solidFill>
              </a:rPr>
              <a:t>)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1627585" y="1417638"/>
            <a:ext cx="5894784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31268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85900" y="457205"/>
            <a:ext cx="6110436" cy="59553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br>
              <a:rPr lang="sv-SE" altLang="sv-SE" sz="2800" b="1" dirty="0"/>
            </a:br>
            <a:br>
              <a:rPr lang="sv-SE" altLang="sv-SE" sz="2800" b="1" dirty="0"/>
            </a:br>
            <a:r>
              <a:rPr lang="sv-SE" altLang="sv-SE" sz="3200" b="1" dirty="0"/>
              <a:t>HABILITERING / REHABILITERING</a:t>
            </a:r>
            <a:br>
              <a:rPr lang="sv-SE" altLang="sv-SE" sz="3200" b="1" dirty="0">
                <a:solidFill>
                  <a:srgbClr val="003366"/>
                </a:solidFill>
              </a:rPr>
            </a:br>
            <a:br>
              <a:rPr lang="sv-SE" altLang="sv-SE" sz="2800" b="1" dirty="0">
                <a:solidFill>
                  <a:srgbClr val="003366"/>
                </a:solidFill>
                <a:latin typeface="Times New Roman" panose="02020603050405020304" pitchFamily="18" charset="0"/>
              </a:rPr>
            </a:br>
            <a:endParaRPr lang="en-GB" altLang="sv-SE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63688" y="1052736"/>
            <a:ext cx="7056784" cy="5256584"/>
          </a:xfrm>
          <a:solidFill>
            <a:schemeClr val="bg1">
              <a:alpha val="52156"/>
            </a:schemeClr>
          </a:solidFill>
        </p:spPr>
        <p:txBody>
          <a:bodyPr/>
          <a:lstStyle/>
          <a:p>
            <a:pPr marL="630238" algn="just"/>
            <a:endParaRPr lang="sv-SE" altLang="sv-SE" sz="800" b="1" dirty="0">
              <a:solidFill>
                <a:srgbClr val="FFFFFF"/>
              </a:solidFill>
            </a:endParaRPr>
          </a:p>
          <a:p>
            <a:pPr marL="630238" algn="just"/>
            <a:r>
              <a:rPr lang="sv-SE" altLang="sv-SE" b="1" dirty="0"/>
              <a:t>Habil </a:t>
            </a:r>
          </a:p>
          <a:p>
            <a:pPr marL="630238" algn="just">
              <a:buNone/>
            </a:pPr>
            <a:r>
              <a:rPr lang="sv-SE" altLang="sv-SE" b="1" dirty="0"/>
              <a:t>	</a:t>
            </a:r>
            <a:r>
              <a:rPr lang="sv-SE" altLang="sv-SE" dirty="0"/>
              <a:t>Tjänlig, skicklig</a:t>
            </a:r>
          </a:p>
          <a:p>
            <a:pPr marL="630238" algn="just"/>
            <a:r>
              <a:rPr lang="sv-SE" altLang="sv-SE" b="1" dirty="0"/>
              <a:t>Habilitering</a:t>
            </a:r>
          </a:p>
          <a:p>
            <a:pPr marL="630238" algn="just">
              <a:buNone/>
            </a:pPr>
            <a:r>
              <a:rPr lang="sv-SE" altLang="sv-SE" b="1" dirty="0"/>
              <a:t> </a:t>
            </a:r>
            <a:r>
              <a:rPr lang="sv-SE" altLang="sv-SE" dirty="0"/>
              <a:t>Utveckling av ny förmåga</a:t>
            </a:r>
          </a:p>
          <a:p>
            <a:pPr marL="630238" algn="just"/>
            <a:r>
              <a:rPr lang="sv-SE" altLang="sv-SE" b="1" dirty="0"/>
              <a:t>Rehabilitering</a:t>
            </a:r>
          </a:p>
          <a:p>
            <a:pPr marL="630238" algn="just">
              <a:buNone/>
            </a:pPr>
            <a:r>
              <a:rPr lang="sv-SE" altLang="sv-SE" b="1" dirty="0"/>
              <a:t>	</a:t>
            </a:r>
            <a:r>
              <a:rPr lang="sv-SE" altLang="sv-SE" dirty="0"/>
              <a:t>Återvinnande av förlorad förmåga</a:t>
            </a:r>
            <a:endParaRPr lang="en-GB" altLang="sv-SE" sz="2000" dirty="0"/>
          </a:p>
        </p:txBody>
      </p:sp>
    </p:spTree>
    <p:extLst>
      <p:ext uri="{BB962C8B-B14F-4D97-AF65-F5344CB8AC3E}">
        <p14:creationId xmlns:p14="http://schemas.microsoft.com/office/powerpoint/2010/main" val="44311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/>
          <a:lstStyle/>
          <a:p>
            <a:r>
              <a:rPr lang="sv-SE" dirty="0"/>
              <a:t>Beroende ett folkhälsoproblem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688632"/>
          </a:xfrm>
        </p:spPr>
        <p:txBody>
          <a:bodyPr>
            <a:normAutofit fontScale="92500"/>
          </a:bodyPr>
          <a:lstStyle/>
          <a:p>
            <a:r>
              <a:rPr lang="sv-SE" dirty="0"/>
              <a:t>Majoriteten av alla som har ett substansberoende har Alkoholberoende.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Ca 800000 har någon form av Riskbruk / Skadligt bruk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Ca 300000 - 400000 har ett omfattande beroende. De flesta av dem är socialt  etablerade.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385000 barn växer upp med någon vuxen i hemmet som är alkoholberoende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4464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/>
          <a:lstStyle/>
          <a:p>
            <a:r>
              <a:rPr lang="sv-SE" altLang="sv-SE" b="1" dirty="0"/>
              <a:t>Behandling/Stöd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6"/>
            <a:ext cx="8229600" cy="4525963"/>
          </a:xfrm>
        </p:spPr>
        <p:txBody>
          <a:bodyPr/>
          <a:lstStyle/>
          <a:p>
            <a:r>
              <a:rPr lang="sv-SE" altLang="sv-SE" dirty="0"/>
              <a:t>Stöd och omvårdnad kan också </a:t>
            </a:r>
            <a:r>
              <a:rPr lang="sv-SE" altLang="sv-SE"/>
              <a:t>vara förändrande</a:t>
            </a:r>
            <a:endParaRPr lang="sv-SE" altLang="sv-SE" dirty="0"/>
          </a:p>
          <a:p>
            <a:r>
              <a:rPr lang="sv-SE" altLang="sv-SE" dirty="0"/>
              <a:t>Det som ser ut som behandlingsbehov</a:t>
            </a:r>
          </a:p>
          <a:p>
            <a:pPr>
              <a:buFontTx/>
              <a:buNone/>
            </a:pPr>
            <a:r>
              <a:rPr lang="sv-SE" altLang="sv-SE" dirty="0"/>
              <a:t>	kan vara behov av omvårdnad och stöd i vardagen.</a:t>
            </a:r>
          </a:p>
          <a:p>
            <a:r>
              <a:rPr lang="sv-SE" altLang="sv-SE" dirty="0"/>
              <a:t>Stöd kan ge förutsättningar för behandling och förändring</a:t>
            </a:r>
          </a:p>
          <a:p>
            <a:r>
              <a:rPr lang="sv-SE" altLang="sv-SE" dirty="0"/>
              <a:t>Stöd kan också behövas livslångt</a:t>
            </a:r>
          </a:p>
          <a:p>
            <a:pPr>
              <a:buFontTx/>
              <a:buNone/>
            </a:pPr>
            <a:endParaRPr lang="sv-SE" altLang="sv-SE" dirty="0"/>
          </a:p>
          <a:p>
            <a:endParaRPr lang="sv-SE" altLang="sv-SE" dirty="0"/>
          </a:p>
        </p:txBody>
      </p:sp>
    </p:spTree>
    <p:extLst>
      <p:ext uri="{BB962C8B-B14F-4D97-AF65-F5344CB8AC3E}">
        <p14:creationId xmlns:p14="http://schemas.microsoft.com/office/powerpoint/2010/main" val="40472862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600200" y="914400"/>
            <a:ext cx="5791200" cy="3733800"/>
          </a:xfrm>
          <a:prstGeom prst="rect">
            <a:avLst/>
          </a:prstGeom>
          <a:solidFill>
            <a:srgbClr val="9FC1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 dirty="0">
              <a:solidFill>
                <a:srgbClr val="000000"/>
              </a:solidFill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981200" y="4800600"/>
            <a:ext cx="914400" cy="61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Socialt arbete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Stöd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048000" y="4800600"/>
            <a:ext cx="914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Psyko-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socialt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Arbete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Motivation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114800" y="4800600"/>
            <a:ext cx="1143000" cy="956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Återfallsprevention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Psyko-pedagogiskbehandling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219700" y="4797425"/>
            <a:ext cx="1223963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Kognitiv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Terapi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KBT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DBT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 dirty="0" err="1">
                <a:solidFill>
                  <a:srgbClr val="000000"/>
                </a:solidFill>
                <a:latin typeface="Comic Sans MS" pitchFamily="66" charset="0"/>
              </a:rPr>
              <a:t>Familje</a:t>
            </a:r>
            <a:r>
              <a:rPr lang="sv-SE" altLang="sv-SE" sz="1400" dirty="0">
                <a:solidFill>
                  <a:srgbClr val="000000"/>
                </a:solidFill>
                <a:latin typeface="Comic Sans MS" pitchFamily="66" charset="0"/>
              </a:rPr>
              <a:t> Behandling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156325" y="4797425"/>
            <a:ext cx="86518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>
                <a:solidFill>
                  <a:srgbClr val="000000"/>
                </a:solidFill>
                <a:latin typeface="Comic Sans MS" pitchFamily="66" charset="0"/>
              </a:rPr>
              <a:t>Insikts- 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sv-SE" altLang="sv-SE" sz="1400">
                <a:solidFill>
                  <a:srgbClr val="000000"/>
                </a:solidFill>
                <a:latin typeface="Comic Sans MS" pitchFamily="66" charset="0"/>
              </a:rPr>
              <a:t>terapi</a:t>
            </a: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V="1">
            <a:off x="1600200" y="990600"/>
            <a:ext cx="579120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2362200" y="914400"/>
            <a:ext cx="0" cy="3733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3440113" y="914400"/>
            <a:ext cx="0" cy="3733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4484688" y="914400"/>
            <a:ext cx="0" cy="3733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5554663" y="914400"/>
            <a:ext cx="0" cy="3733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6623050" y="914400"/>
            <a:ext cx="0" cy="3733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V="1">
            <a:off x="2362200" y="40957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 flipV="1">
            <a:off x="6629400" y="14128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V="1">
            <a:off x="3441700" y="3429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 flipV="1">
            <a:off x="4487863" y="275113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V="1">
            <a:off x="5554663" y="2098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724400" y="3079750"/>
            <a:ext cx="1828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altLang="sv-SE">
                <a:solidFill>
                  <a:srgbClr val="000000"/>
                </a:solidFill>
                <a:latin typeface="Comic Sans MS" pitchFamily="66" charset="0"/>
              </a:rPr>
              <a:t>Inre utveckling och förändring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362200" y="1828800"/>
            <a:ext cx="1828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sv-SE" altLang="sv-SE">
                <a:solidFill>
                  <a:srgbClr val="000000"/>
                </a:solidFill>
                <a:latin typeface="Comic Sans MS" pitchFamily="66" charset="0"/>
              </a:rPr>
              <a:t>Förändring av yttre situation</a:t>
            </a: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V="1">
            <a:off x="3438525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70" name="Line 22"/>
          <p:cNvSpPr>
            <a:spLocks noChangeShapeType="1"/>
          </p:cNvSpPr>
          <p:nvPr/>
        </p:nvSpPr>
        <p:spPr bwMode="auto">
          <a:xfrm flipV="1">
            <a:off x="23622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 flipV="1">
            <a:off x="4487863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 flipV="1">
            <a:off x="5554663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 flipV="1">
            <a:off x="66294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sz="2400">
              <a:solidFill>
                <a:srgbClr val="000000"/>
              </a:solidFill>
            </a:endParaRPr>
          </a:p>
        </p:txBody>
      </p:sp>
      <p:sp>
        <p:nvSpPr>
          <p:cNvPr id="2" name="textruta 1"/>
          <p:cNvSpPr txBox="1"/>
          <p:nvPr/>
        </p:nvSpPr>
        <p:spPr>
          <a:xfrm>
            <a:off x="971600" y="4797426"/>
            <a:ext cx="1009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latin typeface="Comic Sans MS" panose="030F0702030302020204" pitchFamily="66" charset="0"/>
              </a:rPr>
              <a:t>Sjukvård</a:t>
            </a:r>
          </a:p>
          <a:p>
            <a:r>
              <a:rPr lang="sv-SE" sz="1400" dirty="0">
                <a:latin typeface="Comic Sans MS" panose="030F0702030302020204" pitchFamily="66" charset="0"/>
              </a:rPr>
              <a:t>Omvård</a:t>
            </a:r>
          </a:p>
        </p:txBody>
      </p:sp>
    </p:spTree>
    <p:extLst>
      <p:ext uri="{BB962C8B-B14F-4D97-AF65-F5344CB8AC3E}">
        <p14:creationId xmlns:p14="http://schemas.microsoft.com/office/powerpoint/2010/main" val="37787260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27856"/>
            <a:ext cx="8229600" cy="880864"/>
          </a:xfrm>
        </p:spPr>
        <p:txBody>
          <a:bodyPr>
            <a:normAutofit/>
          </a:bodyPr>
          <a:lstStyle/>
          <a:p>
            <a:r>
              <a:rPr lang="sv-SE" sz="3600" b="1" dirty="0"/>
              <a:t>Bedömning av vårdbehov/förhållningssätt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980728"/>
            <a:ext cx="8363272" cy="5184576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Omfattning och typ av beroende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Social situation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Kognitiv funktionsnivå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Personlighetsdrag/personlighetsstörning</a:t>
            </a:r>
          </a:p>
          <a:p>
            <a:endParaRPr lang="sv-SE" dirty="0"/>
          </a:p>
          <a:p>
            <a:r>
              <a:rPr lang="sv-SE" dirty="0"/>
              <a:t>Akut/postakut abstinens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Motivation – till vad?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22483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274642"/>
            <a:ext cx="6172200" cy="922337"/>
          </a:xfrm>
        </p:spPr>
        <p:txBody>
          <a:bodyPr/>
          <a:lstStyle/>
          <a:p>
            <a:pPr eaLnBrk="1" hangingPunct="1"/>
            <a:r>
              <a:rPr lang="sv-SE" altLang="sv-SE" sz="2400" b="1" dirty="0"/>
              <a:t>Utredning:</a:t>
            </a:r>
            <a:br>
              <a:rPr lang="sv-SE" altLang="sv-SE" sz="2400" b="1" dirty="0"/>
            </a:br>
            <a:r>
              <a:rPr lang="sv-SE" altLang="sv-SE" sz="2400" b="1" dirty="0"/>
              <a:t>Aktivt missbruk, akut och postakut abstinens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0811" y="1329866"/>
            <a:ext cx="7886700" cy="435133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I stort sätt alla droger ger försämrad kognitiv förmåga</a:t>
            </a:r>
          </a:p>
          <a:p>
            <a:pPr eaLnBrk="1" hangingPunct="1">
              <a:lnSpc>
                <a:spcPct val="90000"/>
              </a:lnSpc>
            </a:pPr>
            <a:endParaRPr lang="sv-SE" altLang="sv-SE" sz="2000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Kan ge psykiatriska symptom</a:t>
            </a:r>
          </a:p>
          <a:p>
            <a:pPr eaLnBrk="1" hangingPunct="1">
              <a:lnSpc>
                <a:spcPct val="90000"/>
              </a:lnSpc>
            </a:pPr>
            <a:endParaRPr lang="sv-SE" altLang="sv-SE" sz="2000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Svårt att bedöma den egentliga funktionsnivån</a:t>
            </a:r>
          </a:p>
          <a:p>
            <a:pPr eaLnBrk="1" hangingPunct="1">
              <a:lnSpc>
                <a:spcPct val="90000"/>
              </a:lnSpc>
            </a:pPr>
            <a:endParaRPr lang="sv-SE" altLang="sv-SE" sz="2000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Tillförlitliga psykologutredningar kräver längre tids drogfrihet – olika för olika droger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v-SE" altLang="sv-SE" sz="2000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Går ändå att se mönster över tid - om man ställer samman information från vårdgivarna</a:t>
            </a:r>
          </a:p>
          <a:p>
            <a:pPr eaLnBrk="1" hangingPunct="1">
              <a:lnSpc>
                <a:spcPct val="90000"/>
              </a:lnSpc>
            </a:pPr>
            <a:endParaRPr lang="sv-SE" altLang="sv-SE" sz="2000" dirty="0"/>
          </a:p>
          <a:p>
            <a:pPr eaLnBrk="1" hangingPunct="1">
              <a:lnSpc>
                <a:spcPct val="90000"/>
              </a:lnSpc>
            </a:pPr>
            <a:r>
              <a:rPr lang="sv-SE" altLang="sv-SE" sz="2000" dirty="0"/>
              <a:t>Utnyttja eventuella LVM-vistelser för neuropsykologiska utredningar</a:t>
            </a:r>
          </a:p>
        </p:txBody>
      </p:sp>
    </p:spTree>
    <p:extLst>
      <p:ext uri="{BB962C8B-B14F-4D97-AF65-F5344CB8AC3E}">
        <p14:creationId xmlns:p14="http://schemas.microsoft.com/office/powerpoint/2010/main" val="37175653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135" y="301626"/>
            <a:ext cx="7313734" cy="765175"/>
          </a:xfrm>
        </p:spPr>
        <p:txBody>
          <a:bodyPr/>
          <a:lstStyle/>
          <a:p>
            <a:pPr eaLnBrk="1" hangingPunct="1"/>
            <a:r>
              <a:rPr lang="en-GB" altLang="sv-SE"/>
              <a:t>Vilka behandlingar har effekt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431681" y="1470025"/>
            <a:ext cx="728757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en-GB" altLang="sv-SE" sz="2800"/>
              <a:t>Pykosocial behandling</a:t>
            </a:r>
          </a:p>
          <a:p>
            <a:pPr eaLnBrk="1" hangingPunct="1">
              <a:buFontTx/>
              <a:buChar char="•"/>
            </a:pPr>
            <a:endParaRPr lang="en-GB" altLang="sv-SE" sz="2800"/>
          </a:p>
          <a:p>
            <a:pPr eaLnBrk="1" hangingPunct="1">
              <a:buFontTx/>
              <a:buChar char="•"/>
            </a:pPr>
            <a:r>
              <a:rPr lang="en-GB" altLang="sv-SE" sz="2800"/>
              <a:t>Läkemedelsbehandling</a:t>
            </a:r>
          </a:p>
          <a:p>
            <a:pPr eaLnBrk="1" hangingPunct="1">
              <a:buFontTx/>
              <a:buChar char="•"/>
            </a:pPr>
            <a:endParaRPr lang="en-GB" altLang="sv-SE" sz="2800"/>
          </a:p>
          <a:p>
            <a:pPr eaLnBrk="1" hangingPunct="1">
              <a:buFontTx/>
              <a:buChar char="•"/>
            </a:pPr>
            <a:r>
              <a:rPr lang="sv-SE" altLang="sv-SE" sz="2800"/>
              <a:t>Samordning</a:t>
            </a:r>
            <a:r>
              <a:rPr lang="en-GB" altLang="sv-SE" sz="2800"/>
              <a:t> </a:t>
            </a:r>
            <a:r>
              <a:rPr lang="sv-SE" altLang="sv-SE" sz="2800"/>
              <a:t>av</a:t>
            </a:r>
            <a:r>
              <a:rPr lang="en-GB" altLang="sv-SE" sz="2800"/>
              <a:t> </a:t>
            </a:r>
            <a:r>
              <a:rPr lang="sv-SE" altLang="sv-SE" sz="2800"/>
              <a:t>insatser vid psykiatrisk och</a:t>
            </a:r>
            <a:r>
              <a:rPr lang="en-GB" altLang="sv-SE" sz="2800"/>
              <a:t> </a:t>
            </a:r>
          </a:p>
          <a:p>
            <a:pPr eaLnBrk="1" hangingPunct="1"/>
            <a:r>
              <a:rPr lang="en-GB" altLang="sv-SE" sz="2800"/>
              <a:t> somatisk samsjuklighet.</a:t>
            </a:r>
          </a:p>
          <a:p>
            <a:pPr eaLnBrk="1" hangingPunct="1"/>
            <a:endParaRPr lang="en-GB" altLang="sv-SE" sz="2800"/>
          </a:p>
          <a:p>
            <a:pPr eaLnBrk="1" hangingPunct="1">
              <a:buFontTx/>
              <a:buChar char="•"/>
            </a:pPr>
            <a:r>
              <a:rPr lang="en-GB" altLang="sv-SE" sz="2800"/>
              <a:t> Mer omfattande psykoterapeutiska insatser</a:t>
            </a:r>
          </a:p>
          <a:p>
            <a:pPr eaLnBrk="1" hangingPunct="1"/>
            <a:r>
              <a:rPr lang="en-GB" altLang="sv-SE" sz="2800"/>
              <a:t>  ger bättre kvarhållande I behandling</a:t>
            </a:r>
          </a:p>
        </p:txBody>
      </p:sp>
    </p:spTree>
    <p:extLst>
      <p:ext uri="{BB962C8B-B14F-4D97-AF65-F5344CB8AC3E}">
        <p14:creationId xmlns:p14="http://schemas.microsoft.com/office/powerpoint/2010/main" val="10678794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73723" y="762001"/>
            <a:ext cx="7809035" cy="1082675"/>
          </a:xfr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/>
            <a:r>
              <a:rPr lang="en-GB" altLang="sv-SE" sz="3200" b="1"/>
              <a:t>Gynnsamma faktorer vid behandling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73723" y="2057401"/>
            <a:ext cx="7968762" cy="40687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 b="1"/>
              <a:t>Tre faktorer</a:t>
            </a:r>
            <a:r>
              <a:rPr lang="sv-SE" altLang="sv-SE" sz="2500"/>
              <a:t> </a:t>
            </a:r>
            <a:r>
              <a:rPr lang="sv-SE" altLang="sv-SE" sz="2500" b="1"/>
              <a:t>visar positiva effekter både för alkohol- och narkotikabehandling: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sv-SE" altLang="sv-SE" sz="2500"/>
          </a:p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/>
              <a:t>a) Tydlig struktur i behandlingen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/>
              <a:t>b) Fokus på missbruket eller beroendet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sv-SE" altLang="sv-SE" sz="2500"/>
          </a:p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/>
              <a:t>c) Tillräckligt lång behandling för att ge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sv-SE" altLang="sv-SE" sz="2500"/>
              <a:t>    effekt</a:t>
            </a:r>
          </a:p>
          <a:p>
            <a:pPr marL="0" indent="0" eaLnBrk="1" hangingPunct="1"/>
            <a:endParaRPr lang="en-GB" altLang="sv-SE" sz="2500"/>
          </a:p>
        </p:txBody>
      </p:sp>
    </p:spTree>
    <p:extLst>
      <p:ext uri="{BB962C8B-B14F-4D97-AF65-F5344CB8AC3E}">
        <p14:creationId xmlns:p14="http://schemas.microsoft.com/office/powerpoint/2010/main" val="36067647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055076" y="764704"/>
            <a:ext cx="7261339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055077" y="376778"/>
            <a:ext cx="7848600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>
            <a:spAutoFit/>
          </a:bodyPr>
          <a:lstStyle>
            <a:lvl1pPr eaLnBrk="0" hangingPunct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endParaRPr lang="sv-SE" altLang="sv-SE" sz="1800" dirty="0"/>
          </a:p>
          <a:p>
            <a:pPr eaLnBrk="1" hangingPunct="1"/>
            <a:r>
              <a:rPr lang="sv-SE" altLang="sv-SE" sz="2400" b="1" dirty="0"/>
              <a:t>Gemensamma principer och förhållningssätt </a:t>
            </a:r>
          </a:p>
          <a:p>
            <a:pPr eaLnBrk="1" hangingPunct="1"/>
            <a:r>
              <a:rPr lang="sv-SE" altLang="sv-SE" sz="2400" b="1" dirty="0"/>
              <a:t>Som kan förstärka effekten av effektiva metoder. </a:t>
            </a:r>
          </a:p>
          <a:p>
            <a:pPr eaLnBrk="1" hangingPunct="1"/>
            <a:endParaRPr lang="sv-SE" altLang="sv-SE" sz="2400" dirty="0"/>
          </a:p>
          <a:p>
            <a:pPr eaLnBrk="1" hangingPunct="1"/>
            <a:r>
              <a:rPr lang="sv-SE" altLang="sv-SE" sz="1800" dirty="0"/>
              <a:t>• </a:t>
            </a:r>
            <a:r>
              <a:rPr lang="sv-SE" altLang="sv-SE" sz="2400" dirty="0"/>
              <a:t>Betrakta den enskilde som medaktör i   </a:t>
            </a:r>
          </a:p>
          <a:p>
            <a:pPr eaLnBrk="1" hangingPunct="1"/>
            <a:r>
              <a:rPr lang="sv-SE" altLang="sv-SE" sz="2400" dirty="0"/>
              <a:t>  förändringsprocessen </a:t>
            </a:r>
          </a:p>
          <a:p>
            <a:pPr eaLnBrk="1" hangingPunct="1"/>
            <a:endParaRPr lang="sv-SE" altLang="sv-SE" sz="2400" dirty="0"/>
          </a:p>
          <a:p>
            <a:pPr eaLnBrk="1" hangingPunct="1"/>
            <a:r>
              <a:rPr lang="sv-SE" altLang="sv-SE" sz="2400" dirty="0"/>
              <a:t>• Upprätta en fungerande terapeutisk relation </a:t>
            </a:r>
          </a:p>
          <a:p>
            <a:pPr eaLnBrk="1" hangingPunct="1"/>
            <a:endParaRPr lang="sv-SE" altLang="sv-SE" sz="2400" dirty="0"/>
          </a:p>
          <a:p>
            <a:pPr eaLnBrk="1" hangingPunct="1"/>
            <a:r>
              <a:rPr lang="sv-SE" altLang="sv-SE" sz="2400" dirty="0"/>
              <a:t>• Anpassa olika insatser till den enskildes personliga och</a:t>
            </a:r>
          </a:p>
          <a:p>
            <a:pPr eaLnBrk="1" hangingPunct="1"/>
            <a:r>
              <a:rPr lang="sv-SE" altLang="sv-SE" sz="2400" dirty="0"/>
              <a:t>sociala förutsättningar och fas i förändringsprocessen</a:t>
            </a:r>
          </a:p>
          <a:p>
            <a:pPr eaLnBrk="1" hangingPunct="1"/>
            <a:r>
              <a:rPr lang="sv-SE" altLang="sv-SE" sz="2400" dirty="0"/>
              <a:t> </a:t>
            </a:r>
          </a:p>
          <a:p>
            <a:pPr eaLnBrk="1" hangingPunct="1"/>
            <a:r>
              <a:rPr lang="sv-SE" altLang="sv-SE" sz="2400" dirty="0"/>
              <a:t>• Samverka med olika ”läkande krafter” i hans eller hennes levnadsmiljö. </a:t>
            </a:r>
          </a:p>
          <a:p>
            <a:pPr eaLnBrk="1" hangingPunct="1"/>
            <a:endParaRPr lang="sv-SE" altLang="sv-SE" sz="2400" dirty="0"/>
          </a:p>
          <a:p>
            <a:pPr eaLnBrk="1" hangingPunct="1"/>
            <a:r>
              <a:rPr lang="sv-SE" altLang="sv-SE" sz="2400" dirty="0"/>
              <a:t>(Nationella riktlinjer)</a:t>
            </a:r>
          </a:p>
        </p:txBody>
      </p:sp>
    </p:spTree>
    <p:extLst>
      <p:ext uri="{BB962C8B-B14F-4D97-AF65-F5344CB8AC3E}">
        <p14:creationId xmlns:p14="http://schemas.microsoft.com/office/powerpoint/2010/main" val="3175997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9261" y="320676"/>
            <a:ext cx="88934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4500" indent="-4445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sv-SE" altLang="sv-SE" sz="2400" b="1"/>
              <a:t>Psykosociala behandlingsformer som uppfyller dessa kriterier och bedöms vara verksamma vid missbruk/beroende.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539262" y="1984375"/>
            <a:ext cx="813581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sv-SE"/>
          </a:p>
        </p:txBody>
      </p:sp>
      <p:sp>
        <p:nvSpPr>
          <p:cNvPr id="599044" name="Text Box 4"/>
          <p:cNvSpPr txBox="1">
            <a:spLocks noChangeArrowheads="1"/>
          </p:cNvSpPr>
          <p:nvPr/>
        </p:nvSpPr>
        <p:spPr bwMode="auto">
          <a:xfrm>
            <a:off x="826478" y="2492376"/>
            <a:ext cx="7952818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sv-SE" sz="2800"/>
              <a:t> Rådgivande och motivationsinriktad behandling</a:t>
            </a:r>
          </a:p>
          <a:p>
            <a:pPr eaLnBrk="1" hangingPunct="1"/>
            <a:endParaRPr lang="en-US" altLang="sv-SE"/>
          </a:p>
          <a:p>
            <a:pPr eaLnBrk="1" hangingPunct="1">
              <a:buFontTx/>
              <a:buChar char="•"/>
            </a:pPr>
            <a:r>
              <a:rPr lang="en-US" altLang="sv-SE" sz="2800"/>
              <a:t> Kognitiv beteendeorienterad behandling</a:t>
            </a:r>
          </a:p>
          <a:p>
            <a:pPr eaLnBrk="1" hangingPunct="1"/>
            <a:endParaRPr lang="en-US" altLang="sv-SE"/>
          </a:p>
          <a:p>
            <a:pPr eaLnBrk="1" hangingPunct="1">
              <a:buFontTx/>
              <a:buChar char="•"/>
            </a:pPr>
            <a:r>
              <a:rPr lang="en-US" altLang="sv-SE" sz="2800"/>
              <a:t> Psykodynamisk behandling</a:t>
            </a:r>
          </a:p>
          <a:p>
            <a:pPr eaLnBrk="1" hangingPunct="1"/>
            <a:endParaRPr lang="en-US" altLang="sv-SE"/>
          </a:p>
          <a:p>
            <a:pPr eaLnBrk="1" hangingPunct="1">
              <a:buFontTx/>
              <a:buChar char="•"/>
            </a:pPr>
            <a:r>
              <a:rPr lang="en-US" altLang="sv-SE" sz="2800"/>
              <a:t> Par/familjeterapeutisk behandling</a:t>
            </a:r>
          </a:p>
          <a:p>
            <a:pPr eaLnBrk="1" hangingPunct="1"/>
            <a:endParaRPr lang="en-US" altLang="sv-SE"/>
          </a:p>
          <a:p>
            <a:pPr eaLnBrk="1" hangingPunct="1">
              <a:buFontTx/>
              <a:buChar char="•"/>
            </a:pPr>
            <a:r>
              <a:rPr lang="en-US" altLang="sv-SE" sz="2800"/>
              <a:t> 12-stegs behandling</a:t>
            </a:r>
          </a:p>
        </p:txBody>
      </p:sp>
      <p:pic>
        <p:nvPicPr>
          <p:cNvPr id="23557" name="Picture 5" descr="Sa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039" y="5373688"/>
            <a:ext cx="9715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3422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35696" y="751772"/>
            <a:ext cx="6705600" cy="990600"/>
          </a:xfrm>
        </p:spPr>
        <p:txBody>
          <a:bodyPr/>
          <a:lstStyle/>
          <a:p>
            <a:r>
              <a:rPr lang="sv-SE" sz="3600" dirty="0">
                <a:solidFill>
                  <a:schemeClr val="accent1">
                    <a:lumMod val="75000"/>
                  </a:schemeClr>
                </a:solidFill>
              </a:rPr>
              <a:t>Olika slags narkotiska preparat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307975" y="1724025"/>
            <a:ext cx="6705600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v-SE" dirty="0"/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Cannabis (marijuana, hasch)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Centralstimulerande (amfetamin &amp; </a:t>
            </a:r>
          </a:p>
          <a:p>
            <a:pPr>
              <a:tabLst>
                <a:tab pos="457200" algn="l"/>
              </a:tabLst>
            </a:pPr>
            <a:r>
              <a:rPr lang="sv-SE" altLang="sv-SE" dirty="0"/>
              <a:t>kokain)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GHB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Opiater och </a:t>
            </a:r>
            <a:r>
              <a:rPr lang="sv-SE" altLang="sv-SE" dirty="0" err="1"/>
              <a:t>opioider</a:t>
            </a:r>
            <a:r>
              <a:rPr lang="sv-SE" altLang="sv-SE" dirty="0"/>
              <a:t> (heroin, morfin, 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sv-SE" altLang="sv-SE" dirty="0"/>
              <a:t>   Smärtstillande läkemedel)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Hallucinogener (LSD)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Sedativa läkemedel:(</a:t>
            </a:r>
            <a:r>
              <a:rPr lang="sv-SE" altLang="sv-SE" dirty="0" err="1"/>
              <a:t>t.ex.sobril</a:t>
            </a:r>
            <a:r>
              <a:rPr lang="sv-SE" altLang="sv-SE" dirty="0"/>
              <a:t>)</a:t>
            </a:r>
          </a:p>
          <a:p>
            <a:pPr>
              <a:tabLst>
                <a:tab pos="457200" algn="l"/>
              </a:tabLst>
            </a:pPr>
            <a:r>
              <a:rPr lang="sv-SE" altLang="sv-SE" dirty="0"/>
              <a:t>Lösningsmedel (thinner)</a:t>
            </a:r>
          </a:p>
          <a:p>
            <a:pPr>
              <a:tabLst>
                <a:tab pos="457200" algn="l"/>
              </a:tabLst>
            </a:pPr>
            <a:endParaRPr lang="sv-SE" altLang="sv-SE" sz="500" dirty="0"/>
          </a:p>
          <a:p>
            <a:pPr>
              <a:tabLst>
                <a:tab pos="457200" algn="l"/>
              </a:tabLst>
            </a:pPr>
            <a:r>
              <a:rPr lang="sv-SE" altLang="sv-SE" dirty="0"/>
              <a:t>(Anabola androgena steroider)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text 2"/>
          <p:cNvSpPr txBox="1">
            <a:spLocks/>
          </p:cNvSpPr>
          <p:nvPr/>
        </p:nvSpPr>
        <p:spPr bwMode="auto">
          <a:xfrm>
            <a:off x="4716017" y="1742372"/>
            <a:ext cx="4320480" cy="3558835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61925" marR="0" indent="-161925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 sz="1600" kern="1200">
                <a:solidFill>
                  <a:srgbClr val="464646"/>
                </a:solidFill>
                <a:latin typeface="Arial"/>
                <a:ea typeface="ＭＳ Ｐゴシック" pitchFamily="-65" charset="-128"/>
                <a:cs typeface="Arial"/>
              </a:defRPr>
            </a:lvl1pPr>
            <a:lvl2pPr marL="447675" marR="0" indent="-182563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 sz="1600" kern="1200">
                <a:solidFill>
                  <a:srgbClr val="464646"/>
                </a:solidFill>
                <a:latin typeface="Arial"/>
                <a:ea typeface="ＭＳ Ｐゴシック" pitchFamily="-65" charset="-128"/>
                <a:cs typeface="Arial"/>
              </a:defRPr>
            </a:lvl2pPr>
            <a:lvl3pPr marL="714375" marR="0" indent="-180975" algn="l" defTabSz="4572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ct val="0"/>
              </a:spcAft>
              <a:buClrTx/>
              <a:buSzTx/>
              <a:buFont typeface="Lucida Grande"/>
              <a:buChar char="–"/>
              <a:tabLst/>
              <a:defRPr sz="1600" kern="1200">
                <a:solidFill>
                  <a:srgbClr val="464646"/>
                </a:solidFill>
                <a:latin typeface="Helvetica"/>
                <a:ea typeface="Helvetica" pitchFamily="-65" charset="0"/>
                <a:cs typeface="Helvetica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Helvetica"/>
                <a:ea typeface="ＭＳ Ｐゴシック" charset="-128"/>
                <a:cs typeface="Helvetica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Helvetica"/>
                <a:ea typeface="ＭＳ Ｐゴシック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sv-SE" sz="1800" b="1" dirty="0">
                <a:solidFill>
                  <a:schemeClr val="accent1">
                    <a:lumMod val="75000"/>
                  </a:schemeClr>
                </a:solidFill>
              </a:rPr>
              <a:t>Vad klassas som narkotikamissbruk?</a:t>
            </a:r>
          </a:p>
          <a:p>
            <a:pPr marL="0" indent="0">
              <a:buFont typeface="Arial" charset="0"/>
              <a:buNone/>
            </a:pPr>
            <a:endParaRPr lang="sv-SE" dirty="0"/>
          </a:p>
          <a:p>
            <a:pPr marL="0" indent="0">
              <a:buFont typeface="Arial" charset="0"/>
              <a:buNone/>
            </a:pPr>
            <a:r>
              <a:rPr lang="sv-SE" dirty="0"/>
              <a:t>Definitionen är väldigt bred. </a:t>
            </a:r>
          </a:p>
          <a:p>
            <a:pPr marL="0" indent="0">
              <a:buFont typeface="Arial" charset="0"/>
              <a:buNone/>
            </a:pPr>
            <a:endParaRPr lang="sv-SE" dirty="0"/>
          </a:p>
          <a:p>
            <a:pPr marL="0" indent="0">
              <a:buFont typeface="Arial" charset="0"/>
              <a:buNone/>
            </a:pPr>
            <a:r>
              <a:rPr lang="sv-SE" dirty="0"/>
              <a:t>All icke medicinsk användning, alltså:</a:t>
            </a:r>
          </a:p>
          <a:p>
            <a:r>
              <a:rPr lang="sv-SE" dirty="0"/>
              <a:t>Konsumtion av sömnmedel utan recept</a:t>
            </a:r>
          </a:p>
          <a:p>
            <a:r>
              <a:rPr lang="sv-SE" dirty="0"/>
              <a:t>Narkotikaanvändning – enstaka tillfällen</a:t>
            </a:r>
          </a:p>
          <a:p>
            <a:r>
              <a:rPr lang="sv-SE" dirty="0"/>
              <a:t>Experimentellt och tillfälligt bruk</a:t>
            </a:r>
          </a:p>
          <a:p>
            <a:r>
              <a:rPr lang="sv-SE" dirty="0"/>
              <a:t>Regelbundet eller dagligt tungt missbruk </a:t>
            </a:r>
          </a:p>
          <a:p>
            <a:endParaRPr lang="sv-SE" dirty="0"/>
          </a:p>
          <a:p>
            <a:pPr marL="0" indent="0" algn="r">
              <a:buFont typeface="Arial" charset="0"/>
              <a:buNone/>
            </a:pPr>
            <a:r>
              <a:rPr lang="sv-SE" sz="1200" dirty="0"/>
              <a:t>Byqvist, S (2011)</a:t>
            </a:r>
          </a:p>
          <a:p>
            <a:endParaRPr lang="sv-SE" dirty="0"/>
          </a:p>
        </p:txBody>
      </p:sp>
      <p:sp>
        <p:nvSpPr>
          <p:cNvPr id="5" name="AutoShape 4" descr="data:image/jpeg;base64,/9j/4AAQSkZJRgABAQAAAQABAAD/2wCEAAkGBxQTEhUTExQVFhQXGRUWFxgWFhwYGBUYGhUXFhgbGhgYHCggGBslGxcYITEjJikrLi4uFyAzODMsNygtLiwBCgoKDg0OGxAQGjQkICQsLCwsLCw0LCwsLCwsLCwsLCwsLCwsLCwsLCwsLCwsLCwsLCwsLCwsLDQsLCwsLCwsLP/AABEIAN8A4gMBIgACEQEDEQH/xAAcAAEAAQUBAQAAAAAAAAAAAAAABwECAwUGBAj/xABDEAABAwIDBQQJAQYEBQUAAAABAAIRAyEEEjEFBkFRYRMicYEHMkKRobHB0fBSFGJyguHxI5Ki0jNDssLiFzQ1U7P/xAAZAQEAAwEBAAAAAAAAAAAAAAAAAQIDBAX/xAAiEQEBAAICAgMBAQEBAAAAAAAAAQIRAzESIQRBURNxImH/2gAMAwEAAhEDEQA/AJxREQEREBERAREQEREBERAWs3l2h2GFrVRZzWnL/E7ut+JC2a4r0qYrLh6dPi+pJ6tY0n5lqrndY2q5XUbPcPaBq4RocZdTc6kSde7dv+kt9y6JR36LsVFXE0ucPA8HFrvm1SIq8V3hDC7giItFhERAREQEREBERAREQEREBERAREQEREBERAREQEREBRj6V8RNelT/AE0y7/O6P+xSBtvHdhh6tXixjiOro7o98KEtpY2pVcHVHFzg1rQTqW3cJPE97VYc2XrxZcl9ab/cLEZNogfr7VnwL/mwKXFA2GxLqdfOww8OdB5TIn3FS5uVtI18JTe4y8SxxNyS0wCTxJblJ8VX4+XrxOO/TeoiLpaiIiAiIgIiICIiAiIgIiICIiAiIgIiICIiAiIgIisqVWtu4gAkC5i50F+KDg/SJvDAq4MNsW0iXTcO7QPgjkWN95UePu0HxB+Y+BjyW/35/wDkK86Hsx5dkyD5EfBaFg1abT8HDT6jzXByZW5Xbmzu6vqWc89XAeJJn4T7wut9H+8PYlmGLZFWsZcTpmpta0Ace82/iOa5LEmXloHtEAdSb/ngvVsb/wB1hw3hWox1PaNk/nABV47ZZol1U6IrGVQSQCCRYgG4435K9ei6RERAREQEREBERAREQEREBERAREQEREBERAREQFyHpQB/ZG8hVZm8Mrx8yF164Xe/eOk84jBVWlogBlWZHaZW1G5mxLRMCRPks+Szx1Vc+kdYyu95Be4uIAaCbktHq3425q19xPEWPhoD9PdzSn3hl4+z1/d+3XxVjXEXC4e3Mz4g5XO/US7yBPzP50swlVzXhzDlcLg/ptr0jWVSuJe4DXMfmjzAyjX2j9B0+fkk9CQvRUSf2k3iaVzqT/iEk9byfFd+o03P3ipYanSoNaX1KtRpqunK2nncGNAJEuIaAY01upLXbxWeOnRh0IiLVcREQEREBERAREQEREBFzdPe6mys6hiW9i9pgOJmm4H1Tm9mRe9uEyF0bXAiRcG4I4qJlL0iWVVERSkREQEREBERAUUekbB5MX2nsV2tcDwzNAYY8AGn+ZSnXZma5ukgj3iFA9atUDOycTka49w3DHiQ6P08dLHyWHPfWmfJfTzubBgrIe//ABf9X/l8/FUb3hHEaHn0P0/IxkLkYM+IfDnAay6Sddbgch+dFhY2TA/sstVhL3cg4yToLlWPfaBpxPE+PToog3W6GC7bGUWN9VjhUcejCHSfEho81M7XAiQZHRQJhsU9jXhri1roD4tniYaTrHMafBTRuvQLMJQa71hTZI5EiY8phdXBfptxX6bRERdLUREQEREBERARFz2297qFA9m2ataYyU7wTYBztAZtFz0UXKT3UWyOhReegaha0uDGuIBc0Scpi4njB4opS0O++7n7TTz0wO3pg5f326lh+Y6+JUf7A3mr4Qw2XUwe9RfPdvfKdWX/AKhTMo59JWxqbC3EsOV7zDmwYeQPWBAgOjUHUAngZw5cdf8AeLPOfcdDhd+MI9rCXlmaQQ4eoRFnRoDNnaWNxC6OlUDgHNILTcEGQRzBGq+fxe415fbp0XsobUq02hrKj2szZwGuIyuAIMcrOPjaVTH5F+4rOX9Tsi4XdvfnMx7MRBqsY97XCwrBrS6OjoHgV0e7u8NLFsJZ3XtjOw6tnQ9Wngfkt8c8cumkylbdERXWEREHn2hixRpPquktY1zyBqQ0TA6qId6qlF9Y16Lpp1rvZo+nUHrS3r6wOhJddS9tHCCrSqUjYPa5hPLMCJ+KgzG4N9N7qVQRUpkgjmBxHO1xzHguf5Fuv/GXI8z2QY/COavzB3rWP6vv9/mqMcIg6cD+k/ZWvYRY/nh0XKxZMU8lzpNgXRy15KymyegGp5fc9Flr0u84usJPib8B9dFie+baAaD81KidehsdiU6T6zTWcGUGd903LgD6oAu5zjAMcJ5KZNjbTZiaQqsBDSXCHQD3XFt4J5KDadMyAAS90BoFzewtzPD+ymvdfZhw2Fp0j6wBLv4nEucPAEx5Lp+Pfr6a8TaoiLqbCIiAi8m1No08PTNWq6Gj3k8ABxJXMYzf1jcMKrWf4r3PaymTNmmM7iNB04mwOpFbnJ2i5SOyWjxe9uEpvLDVBLQS4tuGxwkaum0CTJ0UW4rb2JqOfmrOl4yvgwA2ZLWgeqLQY1jqtXA10boBxP5z/ssMvkfkZXl/HWbx771a8sozRo6E/wDMf4ker4DzMLa+jvdvTFVWwP8AktP/AOh68vfyXP7k7IZisQBVPcYM2QA9+CLTEBskTJkyBxtMDRFhonHjc75ZJwm/dVREXS1F4dtbLZiaLqT9DoRq1w0cOoK9yJZsQJjaPZ1HMJa/KYD2GJjj/cTKssQQJk30iSNIg66jzUh767nue52Iww7xvUp8Hni5oNs3McdddY5eYJDmgEWIIIIPUcPcvPzwuNc2U1VHXAPKx+n1HkvfsPajsNVZWZ7JyuH6mG5B8b+YHJePtAZEQTF51M8esSJ6qxos4efmD9iVWXSrvt2t9nHEOZWdmpVKjhTcRBp5nEsB/dIMdI5Lv6WJY5zmtcC5hAcAbtJEgEcLFQCy4I6T7r/KVuNk7w1KWJ/aSSSSO0H62Wa4eOhHULfDms9Vpjya7TWi8NDa1F9Tsm1AXljagHNrhII52vbmF7l17brK7CWuAMEggHkSLFQhtrHVnvHbGXsLm5iAHtLTBY5zQM0Hnz6qcXGASoX3l2hRr1u2phzRUA7RjhdrxbMCLEEfXmuf5HUZcnTTvEjMPMcv6H4acpo2paCJHxHgeCXafwgg/MEKr2SJbpxHFv3HX8PKxMT67v4nfNAMtzrwHLqft+G+u8Bzo1k3PC/AfVYmNJPxJPDqUnQ9OzsdUpPNRhAeAe+WhxbOpGYEBx0nW6mvYTKgw9LtiXVMoLy7WTeDHKY8lDexq1FtZjquY0mHPlaJdUcPVHISeZiARxU1bNxYrUqdUAgPa1wB1AIngun47bielEXkx+0qVHIKjw0vcGMHFziQLAcLiToF0701ZsViWU2l9Rwa0aucYA8yuR363qdQ/wACiYqkZnu17Np0A/ePwHiCOa9IW2zWrOpNP+FSOWP1VPbPl6vv5rm8ZinVHOqPMve6SfAaeFx7lzcnN3Ixy5PqNpt/eB+K7LMTlpU2/wA1XKA95/mMDoOpWlpazyv9viQg9U9SPgL/ADCuaQ0XEmQY9+vv0XPlbfbO3arAAJdN+HEgfQn5KmaTYSdBP0Gg85Vrqg1yjzJ+667dHdCpiCKlcFlDXL6pq9IGjevHhzDHG5X0Sb6djuRsRlCgHhwfUqgOc8aR7LWz7InzmeQHRqjGgAAAACwAsAOiqvQxmpqOmTUERFKRERBrtvbJbiqLqTiRNw4ey4aGNCOn91Em293a+FJ7SlLOFRklp8T7PgQFNi5zfPY1bEUx2FVzXNmaectbVB4Eg68pt81jy8cym/tTPHftEEt5H/MP9qvbUGkRYgGZ1EXtosmMwbqTstWnUY7k60+HdgjqFglvI/5h/tXHY51abYcAeNvfb6q2jqBzt77LIyqJEiwMjnz9yxEQfiOqD04bH1GvbUDjnp5Cw8gywb4RbwU07N25RrPdTY7vtax5HRzWuseMZmz4qEQO+R1LffI+q9mwdpOw9ZtVvskOI/U31XDza4+4LTj5PGr45aTooW3q2McPiH047pJfSPBzCZyjq3Ty8FJe729NLFVKlNtnMLst/wDiMBjMOWot1HlxfpJfXFctc8miQ2owEDuwMpgxI7wM39oc1tzayx3F89WbcgwyMp19k/Q9PzirJIPEEeRCvcM1xrxHPqPqPPwZg4QbHgefQ/f8HKxXVWEvdyzGSdBcqx77QNPiep+yvxTyXEcnGANNeQ4qnq/xf9P/AJfLx0iD1bL2a+tVbRYO+8wT/wDW32ifAa+7UqccLQFNjWNs1rWtHgBA+AUQ7kvrftNNlJxaHuBfAEljDLpJE5YkdSQpO3k22zCUTUcMzjZjJgudE68BzP8AQLq4NTG1tx6k2z7X2tSwzA+q6ASGjiZP0AknwUU747UdUxlR4d/w39nT/d7M3I/nE+av3029+1VAW/8ADa1rWjqQH1D4zlb/ACrnqmg8CfMn7AKnLyeV1Olc89+lariYm5MuJ4kk/wBFR+jfD/uP2CVBcDo3/pCv7QCIAJAgnhqTaPHVYswODQARJBJ8JA+NlYXN5O/zD/akt5H/ADD7K6lTzENax7nHQNuT4ANkpoerZmzatd2WjSc88TfK3xdYDzUqbnbs/sbCXODqr4zZfVaBwbz8TqtPuJu9iaThUqvfTpictHOTmJ4vbOUc4iZ5ce6XXw8cnu9t8MfsREW7QREQEREBERBxO++7eIrkvpVHVGWmiX5QCOLJ7p8DfrwUc4vBupHLUp1KZ5OEe6QJU+Li99928TXOejUL2Wmi55aAQIllw339b8Fz8vFv3GWeH3EY93r8Aq5xERbxkjwXs2jsqrQjtqTmTpLm38ImV4ZbyP8Am/ouWz9Yq1jcuHEkj3z71dHfI4SR5GR9VaKnCBB11+9j1Stclw0J93QoNhu7juwxFKoTAY9pceTCcj7D913wXVb2beoYvCMqBr21GvdlBAMRAcHGfVc0g+I6LiD6zuocfhmH0Xr2Zi2ta9rwS1wItEteBNJ1+E5gf3XuVsc7rX6tLqaeJwiHN0+LTy+x/qhbmuNeI59R9vwXvaW3i2jmnhNx5HUH+6xvZ7TdPi09fvx+Cqqy13gOdl1k35X4ff5LG1gAl3kOf2H4OYyVyA5x9YyfAX66n4eKtpUi8jUlxAaBdz3EwAPO0qJ0Oy9HuPo0hXq1M3aBsk5e62mC0BrTPrOcQI6BarfHbwxb2PbIa2m1uU+y9znF/j6rRPgvLiMa1uHOHa2H5i6s4EFro7tJrY9kZib8b8VqHeqPEn5D7rS53xmK1y9aVfoB0n3/ANAFWo2XR0HwaJSo2XEcreEW+iq+trAEHWePuPwVFVXVRymwBOhsALcgrO7+98D9lSW8j5H7hejBYN1V2SkxznawHCT4SLpIMVKlmMNa9xOgaJJ8hK7PdLdTFZxULqmGZbN3yKjwOGUafzacir91d0cW2oHuc7DMtmy1O+8C8Q05Y/i05KSl0cXFv3WuGH3RERdTYREQEREBERAREQEREHObxbn0cU41JcyqQBmHeBgQJa76EKMdubO/Z6ppZqdQtsS0PGU8jMCfAlTitVtrd6hib1Wd4WD2nK8eY1HQyFjycUy9ztnlhvpCXaD9Lf8AV/uQVuQEco189V1O927TsMR2XbupxLnuILQeXcaMsczzXMhzv1/6x91yZY6uqxs0ua2XBwFpAPTgsLPVd5H4x/3K8SDOcSOpPyBVYEOy8tP5gbdFVDLiK7iGkmQ0ZYIGjiXwSLkEuOul4iywOt3m6aeHQ8/qq5oynUEQetz9I+Coe6eYI8nD89xCDJXaA5xdrJhvnx5Dpr4K/A4uox/asdlc2wMAxIIhoIgGJjksVWnLnHQBxk+ZsOZRrpc2NBeOUXM8yY1Segqe1HMAeF/sFTsyQOQFzy7zkpgZbmBI8TY6I4zEOAjQXEfD6oD69zYQTMEA/NW9oP0t+P3V8u/X/r/qtru5smpiarWxVdTJhz6bvU6lzgW25angpk36ie2swzA5wByMB9p2ctHjlk/BSVsTcGlTLalV/aOBDgGjIwEXB/UY8R4LZ7I3Pw1BweA6o8aOqnMQeYEBoPWJXQLr4+HXvJtjhrsREW7QREQEREBERAREQEVHOAEkwOq5jbG++HoudTGeo8foaC0GLXLhI8FFyk7RbJ26hebaGPp0GZ6rgxsgSZ1Ogsor2lvriKzHU3tpBrhBblc0jiIdn1Gq59uJeGlmZ7WnUAnKeN26FYXnn0zvJPpLmP3yw1NrXBxqtcYJpZXZDqA8FwLZvFvZK8mO39w7AxzAajXSHQQ17DyLHwb89LaqKD19/wCaqumtxw/p9lnefJX+lSwd/sKHNHfyuAOYN9UyQWubOYERwBmRErlN4sXg8XXhruxLZGcUmllSTZznNOcW5gxeYuuSPW44Hj+dEJ5+RCrly3KaqLnb299XZzQHltWk/JMjO4OMGO6CwB3kSvAKgHsj3u+6rPv58CrxVPNw5iTI8OnRZ1VbOYQBeSYHGY0HlologmxEg8jx8pHw99HOdxcYPUwrngkX1A941999VCDEEueR+8QOQv0QQDmixzZRzkEe5ZKghxMXDnEDmZt5dFhzO4Ezxg/gT6FDVnVrfj9168Ng2vYXl9NgBiHPdmPg1rXEjrovP2p/U7xk+4fdUJnXyH1KkbzAtwuGfTqvqdvYO7JtMObdtg51SACJ0AJBHBd07fnCtcxjZMwCQAGMHG5iQL6CDFlE835n4DwSb2uef2+60x5Lj0vM7Okq0N/sO6rkhzaYBJqPIaIHJvrGTEDW+i9WD31w1SoWAvDQCTUeGspgdS5wIJMACJuogB4DXn9uSp4XPP7K398k/wBKnTZ22aFcuFGo15bBMTYHTUdF71ATMS9rSwPdBMlocQ0nS8HvFbXYu89fCtLKYpiTJzNLnE8PaAA6WWmPyP1acv6mhFxGyPSFTLWjENcx/EtZ3NbQMxd8F2dGs14lrg4cwZW2Ocy6aTKXpkREVkiIiAtbtnZ9Ss2KeIfR/hDTPjo4eTgtkiizYjjaPo/xLzP7QyqedU1Afm5cztHd3EUXljqTjHtU2Pcw+DoAKm1UImxWWXBjemd44gAutEQOv0H54qmaeQA5gW+CmfFbr4ZzXBtGkxxBAcKTTlJ4gERK53EejlgpuyVC+rEMznJTF7k5QSTHXXVY3gyil46jrNOkQOg96Zp0gDwFuE6LrsX6P8Q2mIIqPJAysIDWji4ueQXcoA4+SxYncPEtptIaHvJ9RhbDBGrnvIk+AgX8FT+eX4r41y2eeg8B+Sq5zqbDkPp9113/AKeYg5BmYJBL791lxAECXGLk2Gg6r0t9HNU1YNVopCO9EuNhMMiBeYknzT+WX4eGTiA93MydBy6q5mY2GYwCTEkmBJ8gOPAXUl4T0fYdjnPqPc9kkhs5QG6jM6ZdHOw6LmtsbWo4drsNggzI5oa+tmJqP5gOtbwkGT1U3iuPvJNw125uCJLnQ4RDTM+Q0sL3I81lwVNz3Np05l5AtcwSATIExqY0gLzF3GZmeJ8V23o62XmNXEme4HU28iSJcZ6CB5rOTfSMZu6aXerBGhXcwSKb8rmcrjvAEgwcwOnMLTC4PfgjQEmSPECLdY8OUmb87KFXBiqJzUQXADiHEB0+V/JRjM+PnwA5JcdSf5E5zWS94eLkOAuDMi4iY6iRI4LGXHST0M6+K3ewtuhg7Cs1lXDvcC7OXSy0ZmEXEDkJXXu3Gwlei12HqOEzDwc4dc6i1xpaNLyr48fl0iY76RqXHrPEfnxVC86jzED8hd1tP0dPBBo1GuFpDyWuHOHAEEcp06rDV9HVYVQG1GmmZ72jm90xLDYiYBg8Ton8svxPhk4su4iI8BbohfxER4C3RdThdw8SXuY4BljlfIdTcQdDfOAecSI05X4LcDEFzmvinaWvlr2OM3aQCHX1Bi0aaJ/PL8R41yeaLiI8BbobfFVa/kB4aH3jX8su/wBm+jruuFd4a+e46k4mRFw5r2xHhzut9src7D0mZKjKdYySHPptDgDwkaiZ158lacGVWnHUWYXZdWpHZ0XuB0IpvI8ZAIjquowfo7xIMmpRpnmwvLvk35qScNh2U2hjGtY0aNaAAONgFlW2PBJ2vOOfbRbC2JWoEdpi6lUfpIEe95c73ELeoi2kk9ReTQiIpSIiICIiAiIgIiICItHvhtj9mw7nZXEu7gIdlykg3zajpF/DURbqbRbpzG/29BDjh6Rq03NPfcDkzdBbMR1kT1C4GeP0iU5kzxPKeK9OzcC+vVbSZ6z4A5CBJ8gASuDLK51z23Ks2xtmPxFZtNrXEF4DyPYadSTwsD7lMmGwTaOHFJvqsZlvqbXJ6kyfNePdXYTcLRAgdq4A1SLy4SY8BJC2uJ9R3gV0Y8fjhd96bYY6UwfqN8FEm+W7xwtU5Gu7F12uizSZ7kjlHuUt4P1GqzaOAp16Zp1W5mGCR4EEfEKZh5cc/wATnj5IHJ+nXguk3Q3ndhqgbUNV9IgNDAZDTNi1pn3AjzWu2/sKphHtZUg5rtcNCA4t98ZT0zBayZ58bD7LmluFc/uV9ANdIB53uI+B0VVxHo02xnpnDlrppjMHEyIJiIN29NRrpou3Xdjl5Tbpl3NiIiskREQEREBERAREQEREBERAREQEREBRP6Q9pdriyyTlpDLrbMe84jlaB/KpJ21iKjKR7FodVeclMEgAOIJzGeDQC7rEcVp9g7mUaID60Vq05y51wHa2B1uZk3JvawGXJLl/zFM5b6jgdg7r18TlcG5aRcGFxtAuXEA6wLfxEdYlDYWwKWFblYJMuOZw73eiwPAQ1o/lW1ARThxTExwkFixPqO8Csqte2QRzsrZTeNi7Hg/UasytpsgADgrkwmsZKPLtHZ9OuwsqNBBDmzxEiDlPAqNN4NyKtFxdRBqUmsDifakZWvGXjxdbhI4CZVRRnxzLtXLGVBmxNodhXp1r90jMAYlps4X4EfTxU5NMiVp9t7s4fEgl7AKhECo2zhGnQ8r8Fj3XpVqLThqxDuzvSqA2fT0AI1BbpfgRBMSqceNwuqrjLj6b1ERbNBERAREQEREBERB//9k="/>
          <p:cNvSpPr>
            <a:spLocks noChangeAspect="1" noChangeArrowheads="1"/>
          </p:cNvSpPr>
          <p:nvPr/>
        </p:nvSpPr>
        <p:spPr bwMode="auto">
          <a:xfrm>
            <a:off x="155575" y="-1790700"/>
            <a:ext cx="37814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6" name="AutoShape 6" descr="data:image/jpeg;base64,/9j/4AAQSkZJRgABAQAAAQABAAD/2wCEAAkGBxQTEhUTExQVFhQXGRUWFxgWFhwYGBUYGhUXFhgbGhgYHCggGBslGxcYITEjJikrLi4uFyAzODMsNygtLiwBCgoKDg0OGxAQGjQkICQsLCwsLCw0LCwsLCwsLCwsLCwsLCwsLCwsLCwsLCwsLCwsLCwsLCwsLDQsLCwsLCwsLP/AABEIAN8A4gMBIgACEQEDEQH/xAAcAAEAAQUBAQAAAAAAAAAAAAAABwECAwUGBAj/xABDEAABAwIDBQQJAQYEBQUAAAABAAIRAyEEEjEFBkFRYRMicYEHMkKRobHB0fBSFGJyguHxI5Ki0jNDssLiFzQ1U7P/xAAZAQEAAwEBAAAAAAAAAAAAAAAAAQIDBAX/xAAiEQEBAAICAgMBAQEBAAAAAAAAAQIRAzESIQRBURNxImH/2gAMAwEAAhEDEQA/AJxREQEREBERAREQEREBERAWs3l2h2GFrVRZzWnL/E7ut+JC2a4r0qYrLh6dPi+pJ6tY0n5lqrndY2q5XUbPcPaBq4RocZdTc6kSde7dv+kt9y6JR36LsVFXE0ucPA8HFrvm1SIq8V3hDC7giItFhERAREQEREBERAREQEREBERAREQEREBERAREQEREBRj6V8RNelT/AE0y7/O6P+xSBtvHdhh6tXixjiOro7o98KEtpY2pVcHVHFzg1rQTqW3cJPE97VYc2XrxZcl9ab/cLEZNogfr7VnwL/mwKXFA2GxLqdfOww8OdB5TIn3FS5uVtI18JTe4y8SxxNyS0wCTxJblJ8VX4+XrxOO/TeoiLpaiIiAiIgIiICIiAiIgIiICIiAiIgIiICIiAiIgIisqVWtu4gAkC5i50F+KDg/SJvDAq4MNsW0iXTcO7QPgjkWN95UePu0HxB+Y+BjyW/35/wDkK86Hsx5dkyD5EfBaFg1abT8HDT6jzXByZW5Xbmzu6vqWc89XAeJJn4T7wut9H+8PYlmGLZFWsZcTpmpta0Ace82/iOa5LEmXloHtEAdSb/ngvVsb/wB1hw3hWox1PaNk/nABV47ZZol1U6IrGVQSQCCRYgG4435K9ei6RERAREQEREBERAREQEREBERAREQEREBERAREQFyHpQB/ZG8hVZm8Mrx8yF164Xe/eOk84jBVWlogBlWZHaZW1G5mxLRMCRPks+Szx1Vc+kdYyu95Be4uIAaCbktHq3425q19xPEWPhoD9PdzSn3hl4+z1/d+3XxVjXEXC4e3Mz4g5XO/US7yBPzP50swlVzXhzDlcLg/ptr0jWVSuJe4DXMfmjzAyjX2j9B0+fkk9CQvRUSf2k3iaVzqT/iEk9byfFd+o03P3ipYanSoNaX1KtRpqunK2nncGNAJEuIaAY01upLXbxWeOnRh0IiLVcREQEREBERAREQEREBFzdPe6mys6hiW9i9pgOJmm4H1Tm9mRe9uEyF0bXAiRcG4I4qJlL0iWVVERSkREQEREBERAUUekbB5MX2nsV2tcDwzNAYY8AGn+ZSnXZma5ukgj3iFA9atUDOycTka49w3DHiQ6P08dLHyWHPfWmfJfTzubBgrIe//ABf9X/l8/FUb3hHEaHn0P0/IxkLkYM+IfDnAay6Sddbgch+dFhY2TA/sstVhL3cg4yToLlWPfaBpxPE+PToog3W6GC7bGUWN9VjhUcejCHSfEho81M7XAiQZHRQJhsU9jXhri1roD4tniYaTrHMafBTRuvQLMJQa71hTZI5EiY8phdXBfptxX6bRERdLUREQEREBERARFz2297qFA9m2ataYyU7wTYBztAZtFz0UXKT3UWyOhReegaha0uDGuIBc0Scpi4njB4opS0O++7n7TTz0wO3pg5f326lh+Y6+JUf7A3mr4Qw2XUwe9RfPdvfKdWX/AKhTMo59JWxqbC3EsOV7zDmwYeQPWBAgOjUHUAngZw5cdf8AeLPOfcdDhd+MI9rCXlmaQQ4eoRFnRoDNnaWNxC6OlUDgHNILTcEGQRzBGq+fxe415fbp0XsobUq02hrKj2szZwGuIyuAIMcrOPjaVTH5F+4rOX9Tsi4XdvfnMx7MRBqsY97XCwrBrS6OjoHgV0e7u8NLFsJZ3XtjOw6tnQ9Wngfkt8c8cumkylbdERXWEREHn2hixRpPquktY1zyBqQ0TA6qId6qlF9Y16Lpp1rvZo+nUHrS3r6wOhJddS9tHCCrSqUjYPa5hPLMCJ+KgzG4N9N7qVQRUpkgjmBxHO1xzHguf5Fuv/GXI8z2QY/COavzB3rWP6vv9/mqMcIg6cD+k/ZWvYRY/nh0XKxZMU8lzpNgXRy15KymyegGp5fc9Flr0u84usJPib8B9dFie+baAaD81KidehsdiU6T6zTWcGUGd903LgD6oAu5zjAMcJ5KZNjbTZiaQqsBDSXCHQD3XFt4J5KDadMyAAS90BoFzewtzPD+ymvdfZhw2Fp0j6wBLv4nEucPAEx5Lp+Pfr6a8TaoiLqbCIiAi8m1No08PTNWq6Gj3k8ABxJXMYzf1jcMKrWf4r3PaymTNmmM7iNB04mwOpFbnJ2i5SOyWjxe9uEpvLDVBLQS4tuGxwkaum0CTJ0UW4rb2JqOfmrOl4yvgwA2ZLWgeqLQY1jqtXA10boBxP5z/ssMvkfkZXl/HWbx771a8sozRo6E/wDMf4ker4DzMLa+jvdvTFVWwP8AktP/AOh68vfyXP7k7IZisQBVPcYM2QA9+CLTEBskTJkyBxtMDRFhonHjc75ZJwm/dVREXS1F4dtbLZiaLqT9DoRq1w0cOoK9yJZsQJjaPZ1HMJa/KYD2GJjj/cTKssQQJk30iSNIg66jzUh767nue52Iww7xvUp8Hni5oNs3McdddY5eYJDmgEWIIIIPUcPcvPzwuNc2U1VHXAPKx+n1HkvfsPajsNVZWZ7JyuH6mG5B8b+YHJePtAZEQTF51M8esSJ6qxos4efmD9iVWXSrvt2t9nHEOZWdmpVKjhTcRBp5nEsB/dIMdI5Lv6WJY5zmtcC5hAcAbtJEgEcLFQCy4I6T7r/KVuNk7w1KWJ/aSSSSO0H62Wa4eOhHULfDms9Vpjya7TWi8NDa1F9Tsm1AXljagHNrhII52vbmF7l17brK7CWuAMEggHkSLFQhtrHVnvHbGXsLm5iAHtLTBY5zQM0Hnz6qcXGASoX3l2hRr1u2phzRUA7RjhdrxbMCLEEfXmuf5HUZcnTTvEjMPMcv6H4acpo2paCJHxHgeCXafwgg/MEKr2SJbpxHFv3HX8PKxMT67v4nfNAMtzrwHLqft+G+u8Bzo1k3PC/AfVYmNJPxJPDqUnQ9OzsdUpPNRhAeAe+WhxbOpGYEBx0nW6mvYTKgw9LtiXVMoLy7WTeDHKY8lDexq1FtZjquY0mHPlaJdUcPVHISeZiARxU1bNxYrUqdUAgPa1wB1AIngun47bielEXkx+0qVHIKjw0vcGMHFziQLAcLiToF0701ZsViWU2l9Rwa0aucYA8yuR363qdQ/wACiYqkZnu17Np0A/ePwHiCOa9IW2zWrOpNP+FSOWP1VPbPl6vv5rm8ZinVHOqPMve6SfAaeFx7lzcnN3Ixy5PqNpt/eB+K7LMTlpU2/wA1XKA95/mMDoOpWlpazyv9viQg9U9SPgL/ADCuaQ0XEmQY9+vv0XPlbfbO3arAAJdN+HEgfQn5KmaTYSdBP0Gg85Vrqg1yjzJ+667dHdCpiCKlcFlDXL6pq9IGjevHhzDHG5X0Sb6djuRsRlCgHhwfUqgOc8aR7LWz7InzmeQHRqjGgAAAACwAsAOiqvQxmpqOmTUERFKRERBrtvbJbiqLqTiRNw4ey4aGNCOn91Em293a+FJ7SlLOFRklp8T7PgQFNi5zfPY1bEUx2FVzXNmaectbVB4Eg68pt81jy8cym/tTPHftEEt5H/MP9qvbUGkRYgGZ1EXtosmMwbqTstWnUY7k60+HdgjqFglvI/5h/tXHY51abYcAeNvfb6q2jqBzt77LIyqJEiwMjnz9yxEQfiOqD04bH1GvbUDjnp5Cw8gywb4RbwU07N25RrPdTY7vtax5HRzWuseMZmz4qEQO+R1LffI+q9mwdpOw9ZtVvskOI/U31XDza4+4LTj5PGr45aTooW3q2McPiH047pJfSPBzCZyjq3Ty8FJe729NLFVKlNtnMLst/wDiMBjMOWot1HlxfpJfXFctc8miQ2owEDuwMpgxI7wM39oc1tzayx3F89WbcgwyMp19k/Q9PzirJIPEEeRCvcM1xrxHPqPqPPwZg4QbHgefQ/f8HKxXVWEvdyzGSdBcqx77QNPiep+yvxTyXEcnGANNeQ4qnq/xf9P/AJfLx0iD1bL2a+tVbRYO+8wT/wDW32ifAa+7UqccLQFNjWNs1rWtHgBA+AUQ7kvrftNNlJxaHuBfAEljDLpJE5YkdSQpO3k22zCUTUcMzjZjJgudE68BzP8AQLq4NTG1tx6k2z7X2tSwzA+q6ASGjiZP0AknwUU747UdUxlR4d/w39nT/d7M3I/nE+av3029+1VAW/8ADa1rWjqQH1D4zlb/ACrnqmg8CfMn7AKnLyeV1Olc89+lariYm5MuJ4kk/wBFR+jfD/uP2CVBcDo3/pCv7QCIAJAgnhqTaPHVYswODQARJBJ8JA+NlYXN5O/zD/akt5H/ADD7K6lTzENax7nHQNuT4ANkpoerZmzatd2WjSc88TfK3xdYDzUqbnbs/sbCXODqr4zZfVaBwbz8TqtPuJu9iaThUqvfTpictHOTmJ4vbOUc4iZ5ce6XXw8cnu9t8MfsREW7QREQEREBERBxO++7eIrkvpVHVGWmiX5QCOLJ7p8DfrwUc4vBupHLUp1KZ5OEe6QJU+Li99928TXOejUL2Wmi55aAQIllw339b8Fz8vFv3GWeH3EY93r8Aq5xERbxkjwXs2jsqrQjtqTmTpLm38ImV4ZbyP8Am/ouWz9Yq1jcuHEkj3z71dHfI4SR5GR9VaKnCBB11+9j1Stclw0J93QoNhu7juwxFKoTAY9pceTCcj7D913wXVb2beoYvCMqBr21GvdlBAMRAcHGfVc0g+I6LiD6zuocfhmH0Xr2Zi2ta9rwS1wItEteBNJ1+E5gf3XuVsc7rX6tLqaeJwiHN0+LTy+x/qhbmuNeI59R9vwXvaW3i2jmnhNx5HUH+6xvZ7TdPi09fvx+Cqqy13gOdl1k35X4ff5LG1gAl3kOf2H4OYyVyA5x9YyfAX66n4eKtpUi8jUlxAaBdz3EwAPO0qJ0Oy9HuPo0hXq1M3aBsk5e62mC0BrTPrOcQI6BarfHbwxb2PbIa2m1uU+y9znF/j6rRPgvLiMa1uHOHa2H5i6s4EFro7tJrY9kZib8b8VqHeqPEn5D7rS53xmK1y9aVfoB0n3/ANAFWo2XR0HwaJSo2XEcreEW+iq+trAEHWePuPwVFVXVRymwBOhsALcgrO7+98D9lSW8j5H7hejBYN1V2SkxznawHCT4SLpIMVKlmMNa9xOgaJJ8hK7PdLdTFZxULqmGZbN3yKjwOGUafzacir91d0cW2oHuc7DMtmy1O+8C8Q05Y/i05KSl0cXFv3WuGH3RERdTYREQEREBERAREQEREHObxbn0cU41JcyqQBmHeBgQJa76EKMdubO/Z6ppZqdQtsS0PGU8jMCfAlTitVtrd6hib1Wd4WD2nK8eY1HQyFjycUy9ztnlhvpCXaD9Lf8AV/uQVuQEco189V1O927TsMR2XbupxLnuILQeXcaMsczzXMhzv1/6x91yZY6uqxs0ua2XBwFpAPTgsLPVd5H4x/3K8SDOcSOpPyBVYEOy8tP5gbdFVDLiK7iGkmQ0ZYIGjiXwSLkEuOul4iywOt3m6aeHQ8/qq5oynUEQetz9I+Coe6eYI8nD89xCDJXaA5xdrJhvnx5Dpr4K/A4uox/asdlc2wMAxIIhoIgGJjksVWnLnHQBxk+ZsOZRrpc2NBeOUXM8yY1Segqe1HMAeF/sFTsyQOQFzy7zkpgZbmBI8TY6I4zEOAjQXEfD6oD69zYQTMEA/NW9oP0t+P3V8u/X/r/qtru5smpiarWxVdTJhz6bvU6lzgW25angpk36ie2swzA5wByMB9p2ctHjlk/BSVsTcGlTLalV/aOBDgGjIwEXB/UY8R4LZ7I3Pw1BweA6o8aOqnMQeYEBoPWJXQLr4+HXvJtjhrsREW7QREQEREBERAREQEVHOAEkwOq5jbG++HoudTGeo8foaC0GLXLhI8FFyk7RbJ26hebaGPp0GZ6rgxsgSZ1Ogsor2lvriKzHU3tpBrhBblc0jiIdn1Gq59uJeGlmZ7WnUAnKeN26FYXnn0zvJPpLmP3yw1NrXBxqtcYJpZXZDqA8FwLZvFvZK8mO39w7AxzAajXSHQQ17DyLHwb89LaqKD19/wCaqumtxw/p9lnefJX+lSwd/sKHNHfyuAOYN9UyQWubOYERwBmRErlN4sXg8XXhruxLZGcUmllSTZznNOcW5gxeYuuSPW44Hj+dEJ5+RCrly3KaqLnb299XZzQHltWk/JMjO4OMGO6CwB3kSvAKgHsj3u+6rPv58CrxVPNw5iTI8OnRZ1VbOYQBeSYHGY0HlologmxEg8jx8pHw99HOdxcYPUwrngkX1A941999VCDEEueR+8QOQv0QQDmixzZRzkEe5ZKghxMXDnEDmZt5dFhzO4Ezxg/gT6FDVnVrfj9168Ng2vYXl9NgBiHPdmPg1rXEjrovP2p/U7xk+4fdUJnXyH1KkbzAtwuGfTqvqdvYO7JtMObdtg51SACJ0AJBHBd07fnCtcxjZMwCQAGMHG5iQL6CDFlE835n4DwSb2uef2+60x5Lj0vM7Okq0N/sO6rkhzaYBJqPIaIHJvrGTEDW+i9WD31w1SoWAvDQCTUeGspgdS5wIJMACJuogB4DXn9uSp4XPP7K398k/wBKnTZ22aFcuFGo15bBMTYHTUdF71ATMS9rSwPdBMlocQ0nS8HvFbXYu89fCtLKYpiTJzNLnE8PaAA6WWmPyP1acv6mhFxGyPSFTLWjENcx/EtZ3NbQMxd8F2dGs14lrg4cwZW2Ocy6aTKXpkREVkiIiAtbtnZ9Ss2KeIfR/hDTPjo4eTgtkiizYjjaPo/xLzP7QyqedU1Afm5cztHd3EUXljqTjHtU2Pcw+DoAKm1UImxWWXBjemd44gAutEQOv0H54qmaeQA5gW+CmfFbr4ZzXBtGkxxBAcKTTlJ4gERK53EejlgpuyVC+rEMznJTF7k5QSTHXXVY3gyil46jrNOkQOg96Zp0gDwFuE6LrsX6P8Q2mIIqPJAysIDWji4ueQXcoA4+SxYncPEtptIaHvJ9RhbDBGrnvIk+AgX8FT+eX4r41y2eeg8B+Sq5zqbDkPp9113/AKeYg5BmYJBL791lxAECXGLk2Gg6r0t9HNU1YNVopCO9EuNhMMiBeYknzT+WX4eGTiA93MydBy6q5mY2GYwCTEkmBJ8gOPAXUl4T0fYdjnPqPc9kkhs5QG6jM6ZdHOw6LmtsbWo4drsNggzI5oa+tmJqP5gOtbwkGT1U3iuPvJNw125uCJLnQ4RDTM+Q0sL3I81lwVNz3Np05l5AtcwSATIExqY0gLzF3GZmeJ8V23o62XmNXEme4HU28iSJcZ6CB5rOTfSMZu6aXerBGhXcwSKb8rmcrjvAEgwcwOnMLTC4PfgjQEmSPECLdY8OUmb87KFXBiqJzUQXADiHEB0+V/JRjM+PnwA5JcdSf5E5zWS94eLkOAuDMi4iY6iRI4LGXHST0M6+K3ewtuhg7Cs1lXDvcC7OXSy0ZmEXEDkJXXu3Gwlei12HqOEzDwc4dc6i1xpaNLyr48fl0iY76RqXHrPEfnxVC86jzED8hd1tP0dPBBo1GuFpDyWuHOHAEEcp06rDV9HVYVQG1GmmZ72jm90xLDYiYBg8Ton8svxPhk4su4iI8BbohfxER4C3RdThdw8SXuY4BljlfIdTcQdDfOAecSI05X4LcDEFzmvinaWvlr2OM3aQCHX1Bi0aaJ/PL8R41yeaLiI8BbobfFVa/kB4aH3jX8su/wBm+jruuFd4a+e46k4mRFw5r2xHhzut9src7D0mZKjKdYySHPptDgDwkaiZ158lacGVWnHUWYXZdWpHZ0XuB0IpvI8ZAIjquowfo7xIMmpRpnmwvLvk35qScNh2U2hjGtY0aNaAAONgFlW2PBJ2vOOfbRbC2JWoEdpi6lUfpIEe95c73ELeoi2kk9ReTQiIpSIiICIiAiIgIiICItHvhtj9mw7nZXEu7gIdlykg3zajpF/DURbqbRbpzG/29BDjh6Rq03NPfcDkzdBbMR1kT1C4GeP0iU5kzxPKeK9OzcC+vVbSZ6z4A5CBJ8gASuDLK51z23Ks2xtmPxFZtNrXEF4DyPYadSTwsD7lMmGwTaOHFJvqsZlvqbXJ6kyfNePdXYTcLRAgdq4A1SLy4SY8BJC2uJ9R3gV0Y8fjhd96bYY6UwfqN8FEm+W7xwtU5Gu7F12uizSZ7kjlHuUt4P1GqzaOAp16Zp1W5mGCR4EEfEKZh5cc/wATnj5IHJ+nXguk3Q3ndhqgbUNV9IgNDAZDTNi1pn3AjzWu2/sKphHtZUg5rtcNCA4t98ZT0zBayZ58bD7LmluFc/uV9ANdIB53uI+B0VVxHo02xnpnDlrppjMHEyIJiIN29NRrpou3Xdjl5Tbpl3NiIiskREQEREBERAREQEREBERAREQEREBRP6Q9pdriyyTlpDLrbMe84jlaB/KpJ21iKjKR7FodVeclMEgAOIJzGeDQC7rEcVp9g7mUaID60Vq05y51wHa2B1uZk3JvawGXJLl/zFM5b6jgdg7r18TlcG5aRcGFxtAuXEA6wLfxEdYlDYWwKWFblYJMuOZw73eiwPAQ1o/lW1ARThxTExwkFixPqO8Csqte2QRzsrZTeNi7Hg/UasytpsgADgrkwmsZKPLtHZ9OuwsqNBBDmzxEiDlPAqNN4NyKtFxdRBqUmsDifakZWvGXjxdbhI4CZVRRnxzLtXLGVBmxNodhXp1r90jMAYlps4X4EfTxU5NMiVp9t7s4fEgl7AKhECo2zhGnQ8r8Fj3XpVqLThqxDuzvSqA2fT0AI1BbpfgRBMSqceNwuqrjLj6b1ERbNBERAREQEREBERB//9k="/>
          <p:cNvSpPr>
            <a:spLocks noChangeAspect="1" noChangeArrowheads="1"/>
          </p:cNvSpPr>
          <p:nvPr/>
        </p:nvSpPr>
        <p:spPr bwMode="auto">
          <a:xfrm>
            <a:off x="307975" y="-1638300"/>
            <a:ext cx="37814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128" name="Picture 8" descr="https://encrypted-tbn3.gstatic.com/images?q=tbn:ANd9GcQCxzzZ2NNIt7nEtf0MaTB-FH-MQ6i4ZxIVHEafg2gKYAgpve_U_E7Ij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784" y="1484784"/>
            <a:ext cx="762000" cy="76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AutoShape 10" descr="data:image/jpeg;base64,/9j/4AAQSkZJRgABAQAAAQABAAD/2wCEAAkGBxQTEhUUExQWFhQXGBgYGBgXGBccGRcYGB0cGhwaHBccHigiGholHxcYITEhJSkrLi4uHh8zODMsNygtLisBCgoKDg0OFxAQFywcHBwsLCwsLCwsLCwsLCwsLCwsLCwsLCwsLCwsLCwsLCwsLCwsLCwsLCwsLCwsLCwsLCwsLP/AABEIALcBEwMBIgACEQEDEQH/xAAcAAAABwEBAAAAAAAAAAAAAAAAAQIDBAUGBwj/xAA/EAABAgQEBAQDBwMDAgcAAAABAhEAAyExBBJBUQUGYXETIoGRMqHwBxRCscHR4SNS8TNygmJzFRYkQ2OSwv/EABgBAQEBAQEAAAAAAAAAAAAAAAABAgQD/8QAHxEBAQEAAgIDAQEAAAAAAAAAAAERAiEDMRJBcVEi/9oADAMBAAIRAxEAPwDi6oAgQGgBCtISoQIAoEGYDQAaA0CDEQACAYMmCgBBhMKlIJIABJJYAVJJsw1jbcE+z2atOfEzPAli/lzKrozgBXSvygMRlg0x2HD/AGX4JavDE3EFQbzhUoBQIuAUWBp6Ho9Dxr7LJ8tK5mHWJyU/hZpjelDRjpE2K5/MQH/aGFRIMsglxbf9fWErQGfc0fpFQxAhZhBgCgjBmCgCMFBmCgBABgQoCKFQgwowkwBPBwQhQgCgxCYVAHBgwTwIA4MQUAQBwIECAM7CDAhAMKaAImBAEGIgDQYgQTwAIgQYgEQBCH8Ng1zFJRLSVrWQlKU3JOjfrYaxHMdF5Q4YMLIGIV/rzpeZH/xSv7u6m9mGsKLHk7hcnCLKFJ8TEEBKlpchCllgiWWs4IKhrsIteP8ALONIJVipYlrmLKUEEJLWGY61Pl6dIn/ZSmaudNmmW2GWAhBI82eXdRoxBYgl7htzHScbg0TWRMSFoBCmIoCKg93jKua8glWGmqTi3cAkFnzZjcFq1EdFQZS0GbJUDmZy7v0I07UinPCAZ68xTMlsyQwzIH9hOocv6xR4jhMyVOzy5mRLuRZKU6h6m3Qv0iDG/avymEvjJSQASBNSmwP9wHXX0jmCgTS+waPSigMVhyACJcxJCswqxG0ec+IYXw1TJZDlCykmr+UtXTT+Y1CoJRDajEh6ddIQlI6mu9x+8VCZaHrp7egMBSReo6HT1a0SkzDQk6MOnrpeHZcoGn4jQGtC4owqbdflAVq5bUP17w3FmvDAocFlXdy5SaW2pcnSIk7DsxFi7b01NYCMIU8GZf13gBMAYhJg4OAIJMBoWp4KASYDQbQHigoOCg4AQIKDgBAgQUA6hEAwpIpWCIiBMEYUYSRAGDBgQQg4A2gwkm30dvlBJ+cTBISmpYkByLgV9jpSt4CdyhwH73ipcpRyy/jmHaWiqq6E2frGu43xJE/EBAPhkzUy1lnTLQBk+CxbMQNvmJHIvD1S+H4zFZT4i/6SGvlT5lMBQJKiLdYj8i8JScak+czEE5EtmykZQFLagSxIIOqhtGasdw4Dw5MmXkQAEAABIsG29XPcxJKy4yVr5ujaGC4asZQxF2LWcaDtaDwU9KlLZT+YhtiNIodMkFQPT3jmf2hGfNChIQoLC8ga6iLin4crmveOohNun5RiOaFrwonTpbAAEksNf+q4qYzyILC4kjDIcpBKWJ0RRrd/1jivPmHbG4nL8JUF+kwBQPz+cb3hXM6ZhkpMtKFKlUU4dJUS6iC7/CCDeMPzxinxs3NcCWnWhCE+t4shWVWhV29qW6CHzhydDo19odC5eQnzCYDRk+VtXVmcEvQAd4aMx3omnTW+pv2jSArCroNKdK/vEkcOmgOz7EKD1rRlWd4RIxyEoWCk5/LlYDKP7syWr0OlbwcvEk0CEF9MiW2udT1gJkzArs3lAYeZFSC7HzMQATXeGjwpQtlJDvVJu/WrCvrCvFVqhFnYBFj0ez/nCFYwlhlQ9CKMzdDSrCIIONwqgWV8sp/W0RhKoQbg3FaNYh2brFnMx7BKSlBArRIq41p/iI+JnvfKNhlFGAsX7nvFEDw7nb39oIJfb1P7w4V7dK7PBoUXoQ9av+8A3re/eFhAa/yglTj/AJgeORTrAAMDWsFPmAmgYQhUwm8JJig4OABDgEA3AhzL1hJRAJgQbQIBwmAVPASIJ4gNI3gjBtAI2gH+H4dMxYSqYmUCCylhWXMBQKy1SDbMxaJHEeCTpACpiPIr4ZiSFylf7ZqXSezv0iAG+t4m8O4nOw5JlTFICviAIKFizLll0qF6KBgIoDe9+kHLVe1gHOnUdYufveFnD+tJOHmH/wB3DfA9nVhlFgP+2pPaEz+XphSVSVIxMsXVIcqQk6zJJAmI1qpLdYg3fGp33Xh+DwqGCzKC5gpQzPPUdc/00XH2QYgBeIDAKORQLMohIIILUvWm96xV87LCpiwk2WQ4/CGCGG4YaWfvFj9kEiXNmzlfCUJZIuGJBdy9aexPWIrq+AkZQBbVupasNYmaiS5N1Kp1NNrQ9gpinZaSDW7VbUNFTx/g/jKlrEwoCSQa0U7a70b1hfQnYtRXLSuXMyjXUH1iDxHDpxKFiZSUQApB1UklyTqLd4scqEIEsMABQdtIyvFceFTGC2DZFSgHSVC+Y9Khrd4lViOM8PTMxpEkDI8uWgsRlAABHoQS43MYXjeOTNxmImMDLXMmFI6OyezBvaN39yTgxi8QqgEsGW5qla0kMx1Br0jk6a979ovFKmY7DZUoU4yrsKuPp4EvAlQCgkkVzNfoQSIlcI4KqcUmuUqyuHJfYDfpHQOEcpqTLUpSsgSWSlflJTZyx8rCrdY1qOd/+XFmRNxAbwZakArJuVkgAUbd9qXeHpPL01UuSsSFlM5WSWUsoKLmjsAaAl30VZo3UjgsjFJIlzF+ClYM0pcSysO+VP4laOAL1jf8FwWFRKQJKAmWzA1cAkuCTUebQ6xNGP5N+zhMkqVjZUqakgFKVKUSlQOoHlIIJpVmF3pVcx/Z6uZOVNw4EqXMBUEEUCw/lAQlkoOhNuunU+KySpCvDASsIYL0cVFNwR+cV/KuNUUHx/KqqgCR8N6HX9Imq4zzRyhMwi0JSF4jPLMxRQkkAjyrYAVCSoMqnYPFXxLhkzDZU4iWqUuZLMxAJTVC6B8tjQ0NWI2jvpxKcWpKUIPhA+eaXSoCoAlq1UTdrd2BwXN/2fomYrMMTMEsJSP6qlzikBqBa1O1SWelO0WI5Qkhj5XFTWwCgwBY6O46+0CYijgUDD5a3YwuchMtSkhpgcAKTVB1DN+LsdxWJiJhSnw80wSVKTnSCRmNalJDZkspntpcmKKlRr7aWbSAT6RZYXCJJWVIXkSxUQQAEknKSWKQTRncPSI6EAkjRmcsA73JNG0gIx9+3SCSP5iQlI1Pa+n5mn5QjKCS/wBGKEJ/zCkphZCdLgehg/EsKEHe0Ajw9YTMSReJAWGZq7i4H7D9YbnLep/Rv5iBlukHBK6QIodJ2hswsfOErS0QAGDUafVISmDgDRaFFBbpuOvX0gJD6019IVJmZa7vW3+YA0hwaObVu4q49oTKmLSQtBUlaQ6VJJCgeihaJQUkgAj2BA1YZRQnsR2iKZKhW4Gu3fb1aA7Hx6dmQZ3gpmyp0tKnSckwBaErYLAIWakAKBszxqeXpSJWElysHPSqWkZgSBnJVUnN8Kr20Zo5ryZjPvOHGEUp5koKMoZiDMlElS0Bj5iklRAuxpaNnyigSJaZU5KShYzZkKcVFClViSA5S76w4ZL2x5JbOqtzz4uUtp0g5QPiBYkXdiAAOjkxZYTmfDYuWuXLm5VEEAKDGuoBvFWqYUkCegLkktmaj6BQNux+cQuKcu4WaolKvD1ZLMw6fs0a5SOfj5ec+9/UqYyEKzTVEBkoUpTOxqWN7l1RD4ZPl5STNQtRJNDQOSwHQDKLVaKDjPA5ng5kuoqAYKJJIJZKXL01NqesYCfNmSlsXSa1qHahPYGOXly7yO7xz5cdvS8+1HmMLWMPLqAcy2/uFAKXAb3eKblLk6djSVghEkGqnLA6JqL1/eHeHLQZiVmWlarqulxbzEMR6bR2DgfNeEWgS1I8Gzgh5dAwZQDAUFwIs8vH19tXxcvao5dwuH4YSpBUtTtmq1WcgEkAmtekVfN65+NmK+7y5i3LUADA0FSwvq+nSNfzBw7yJmYYywAcyiQlSVA2Io1Iq+FcTnJXlmEK86SyXLA0dho1egjcrGL7lvk6UnCiUpBSkuVIEwkBRLllipsIZ4lypJw5VMCpiUlXiTCVqyvStOoHrGswGKCmYghtIXxHDCbKmS1BwsEM7X66RpGQ4riZasO0tagpdQoF3elXva1I55heVcVPmzx96VnQQopBIKqFiKttf1ifxngmK4cRmWJkl2BBIId9PS43i45V4wF+IySlQRnUWfO1AX9PSHYr8RjMSiTJly2T92AJzukzJjXFD5XUTlUQCWq0Yji3E8ZjFjCy5S9lgO/xEKUosyHVmBJv2YR1Xl7j6MZh5s1coypaVZMxBoA1czXBJfb0i7wMuQhH9MBYAqoEMQkEuoi+tT0io55wf7M1S0mZNmZliUXQlBISFMAhAJSNVByWN2eMxwzkjGYmepCEBOTOSqYkiWklbZQC7quaOLXvGuPHuKLQfuslYClEpWtSCJiSXZaWORnYMpPWriJXDJuLw8wTE4OcqbNTmmhOQICk1eX52YgAEEu51oIqMyr7PZyZs6SJ6fClhKlq8+WZldRSlIopSWFDY6axScz8uHBBCZ0tSVKkgpyTAtClBL5syhmo/mSA3mDEZa7zi/OeMSoSpuAmhRYsCSSQzKGUVSFEWPeHRw+fipsmbjcDJksRKzTpqicpYsmUksFUoKX9w5hwTlqbiEghSUpT5lKWSkJSLgBmJPs6akRHx8gyStATUqSxIOcM5bZquaO6RaOyYTg+GmonKRKnS0y1mWiVJSkKJ8zqNHIJ6hxd3Ec/xvJOOmBUyfKEsJDklTkOzjKAtZ+KgGxrrFNZXEcPKRVaApgyQQTs7CzUO9bQ5h8BmKqsQlTOoXDg11q1r21i04tyhicPkK0MhYSfFI+EECqi5yDpQ6atFLiJCpS8imLEgG42t33gpibhVAOz3cN5ktcqTcC/oIaMyjaiLEYEzZcyaZspIl3C1ATFlT5QlIqtywewcGgipgFKVAhMCAde20G28OJHZoLEoyljqxuDft+UQMgwfaEw4ghjp+vRoAgK1hRDFn2+mgyl/wCPr5QQRt9ekAhV6Q9LmEMRp3cW12+mhUqWglQUrKAFEFicxAOVLXGYgB9HeG5T/EPen1prAP8A3lilaFFExKgoKDAghmIILAhukbrhPOhmkeIPCxKcxK0gBE0XKsthMpVr11jnai9vpv0i14LPMoGYQDQgO1qgtsSWDjR94hZsb/iHM68nhnzgh3HUXAs9TWKoc25SlOUhDhJKluWOwYV9Yb5al/eVITPmJkiaooQbFQTQhPUkZQ+r3oD1DhPKGEAzeChSEmnlcnq5rE+XfTzni2f6UWO5rlheUggAAbs31pEWajD4gN5VJ8rszMC7dBEzm3lJM6YV4RBykAliMhJ/tJIYNpWMKvhU/DTPOlSCD8Qt7ikct42O3jZWiXyQSR4JqWPQqUWJI0SlLUcv6CFTuFTJKcqk+TzeY0/py6LmKOiSbUq4O7XXJnGVFRExiwFbH9j8o3+eTPdKgC7OLFknMB1D6WvvE4T5e/a+S5cjk/CeDTChSkTlSHr4YNGU7FaTR1Mf8xNwvj4deaajMktmUgOCAGqm+nXWN9j+WEl1S2JdczKaZ5pYS8xH4EAMzaJN01o8TgJ8ryJJUSfDllYfOsjPMnKF8iaskMKEapb2+Njx1M4Xi5X+pIUkktmDtQaFJqDF/wD+KICQTR9/eMJh8BIITlzJWrMpMx/OtKWeaVCySSG0Yp0LBPEZWIyIOcTUJIWlTgLb/cAygRuPWLOWJi35lx6J+SnkqFpfzWoQXZ6/OKflblQy5WfxSrM5KUio6VNbmhYRmxxpJLKJQFFkuGB2INo6BwHGJRIT4pKGcea5rS3SNaig4LwzDrEzDiYZRWsmZKJXlUVJrShzEs7MD1hvD8FmYFcwoUpUmbQCqmJNGDu3rtF9x7AYVUxGITnTN8vnlkMctsyTQ7aGIGG4x4izLd0pIqBU1Bfvp9Vupi+4Rj5KkeClgtKbMlJpbygltad4oJXG5yFKmzZvgpl3VMlBSQlZIDMoMSUm5LUiFxPhkxcyauXL8FAZT/jnFPmyhegcWiv5Z5rRiwhC0eYKPioUkZUSwTlKiaFRJFDYh9I0yLjAxeIxKcZgpmcgZfDmkI8UKAcS00cFjdrirxHVzHxCQSpeDmrmkEVmuEywoM0tILXRUkmkanGTE4icUSGRNyEInZC3loFBQHxAXDjMCbRbcAwC5MjwylU2csqMyfM8gJcV1UzGgDuxch4owWAwPEeITVTZqfuqAgqKpYYrykKCD5wSskEZiKAdY6ZhpiZkpSpqctMqRMJCloSArMM13zX0aIUviSJE3DYVEwzPFK8xUmqQHNGAABU4F7xS80cwy5M4JnJlpWUq8JzmAAb8LX6DrWkBrcGpM+XkWjKkpZQemUhwHHRgY5PO+zmYZy52F8MSpSiUInJzpWpLHI1smlbW0jQcK56koeZMxUuYxDJAYBLhJAJNTY1bsImS/tBwKDMT46RKPmShnIKhmLACjk6uOorAcR4tNmGbPzyEoUVHOgIITKUaHKAWTVmOtIrCABW7jYpZi/q7fONtzRxXAzMR4ssFdFZwxGdRJILlJB9rNrbL8Tnyio+GhQSGACsuYaG351rs7Cqr8sCFKW/TtAgLvifClIJKQ6aOLtvQVH/IChEUxtZ/reNXieJiWkggKUSFZjr2ulqbA1I0pm8WkKdSaVNN9m2vq0QR1EU/mECHCPkPrvBbbfzAADt9dfSFFVKW+jCQYU/ygHMLiDLWlaWzJUlYszpIUHHpURK4/wARXiZ65qyCpTUSAAKMEgAAUAiAVXpf3DbQHBDEDvVwz2q1X+QtVwVhJJXMSkXURoCw1LdBWL+VhTOmy5KAwJCUjYbk6sHJrDPBZBTKVMKXKjkTSuUfEQdHOVPoYsRM8GROnv51DwJRt5lh1kUulDi344zb2q5yYfFyFScLImqxSFGXLmg+SXKQWSoqB/ppIcktUqvYDsvLcnLh0AEFksaMH/6RomPP/IuBmmalaFkHylkqIcJYBKincJIL6F2MekuHyxkZmDNDA3Pw4KaUPT9ohYrhmdBoFvcMxHSJsxBSDoEihvEeTxAhSitBSGDKFXe1P0jNk+1ZmTyyJasyAxaqdx2t+UWnDuH5VZnNrGLuSQSC4JOsPloxPHGrytMS55GvvD5nJUGULhvfrEadJeqTDBUoXHtGtsZIx/AZU0HQKyJUzVloc+GNkly+4JGzUGL5dmqVlUMyZhK5rOxQktLkjcNVTULKp54vkYhrFomIxdKj2h1Ryzn3DzCZcsSv6ZcqXkKhmslHlSoy7vnysGA1hvAcInyEBImqUb5FeZI6D9w0dYWiXM2irxnBtU1iZ/Fc3xE+YkZVpUOoqn3Zwdoj8CkTPvGf8Oqrg1o25tG+VgszuKC8Vs/gibpdJ0YtF2mNXwuaFSSdKj1FLRyLiOBVJxMxCE+NJW6yAR5WKmSSCNa7tGxRxDEyUlNFpNHZlD11iDhZqCpakACb5QlC3ysPje7k3pGpyZsWHLePRh5QHgmWpQKgCzEmj3PSLDHTcTNSFy5ZWUsoeYJQnYl7m9G23ilKWUMxJYlhoHLkDpGx4UAaEkODQbEAV60hLtMYJfBcfjTnRNlSBKJOZPmWFh/KAPSpOtKxUyfs3xa1TZisS7vLKpqQsmUs18qgQg1Ni43EdlwSUSUEZUoD0A16+8VuKngJXkACjmPc9X0jWpjkUn7KJKjLSMWVqVnqlDDyEuC5LFmHfSCwn2Z4Yy5avvc1RWW8koNS4+K4pQn3iXxTFLC1oK8ocrSACCCo1T3p2iFzXhMRIkysVJQsS3Scw+FCg3mKczgPqQ1+kaiKXnLlbC4MJ8PETJisykkKyOAKfCm3mCgXNGtURk5y0fgSB0dx86/Q9ZXFOKLxCiuYQ72SCBUkktYO5PdXWK0wUvMfoQISouSTR60AA9AKDsIEBNmTsx8zPUdOlBQAVtDctRJypYO401DGphJDXd31+tv0hIWHL0vYdXpttEDqlJYuTZ00rUj/APPpEY6wH6bwsUq2jeu4fWkA2DCz1+tYWlQDBg1HzB+h9NaQ2pX7bUgFC3v6CHMNhitSUJqpaglID3JYfnDMsWDVOm8a7kLhpJm4lqSk5Uf91dH/AOKSfVQiW5NWJnFCJYloQxTKASk0dTUJLjVQWYqOap7zJOGSH8FLKCQ7zphdbBi5FEi9ouJ00JWqcoAolpzB28xRRIbqvy03jBrzKUSpyVEuTqTUnv5h7xOMK6n9m6ZSVJUlgquZ7iiWDKKi9CwprSO14BQKBlsGA7DrHl3lmefHQDVJWMxNSystUpLALYFlbttHfuC8bBxCpKihAASiVKKwqZRvMpicpdQBerwvsaqbMuBVt7RSzMKVCZmUQilrgCtGrExGPRNzeEoKUlw2mYaH3iBhccDLmJnKCS6kkvvTy73FolU398aYgBP9JQ/1Nm6n/MIkYyacaqUpKvDCQrOxykVo9ntELheJVRKpakpSpMtL3JaqhshhfrGkxE1UuWpWVyCWSm5GldzEgfxqQA4IB/OKHH8ZRJUyzYOa6XrGL4vxabiD4njZE5gEBmSghiSemkRftB49KOBkiXPSub5VkIqVaEFQswJh7HT8DNTiEJWgeUgkGuhaHVSCASaAaj9oxP2XczqxEkS/BWnKAlCiQU5Uga6XpSvvG/nTEoSx81ajvFw1Sz16pLjcQzL4stOriIXM3Bs60qw8wyl9KJUCLHsWoxjLTEY+WQJkvO15krKxrR0E16kbGkZV0mTjZa0eYMTDE7Bf21HzjFcO5slKYKIJFFZfwqFCFJuPaNFhuIpUHQoEd4IVOwj0au0RpXDAhJmrDHQRd8Nxj5nu19hrWIvMGJByoBYAZj3P8V9YuGs1jUqHndwFW2Gw9orMHzhMl4xEpYX4SluJikjY+Rx+F2vsItuJJJSAAd4rBIe4eLxZ5XGi5l5gCVEP5WDaMfow1K4lmKKgu7AbgW9q9oocfw0TkKQuoVd7n1vGf4os4NSZy0FSQSkFLlKXDB03c2fretdYnyW/H0ys+ImLmZQCFAndgPQXrFJI+0Ff3RWHKpapYUJSUrQc02UvOVEssZUpCQKCuYCkR+KcyYeZJWJhEwMAEjMCVJSDloPKklgT6Rz4g/EdwDZ7bel/3jQcxSU3SXDtU1bTy6D1J/OGWgAEv0r2H1T1hLwUtoEJeBAPq1169f3hCnJrCiKdvz+hAUp1EsBqE+Zg9gHLtXUxAJoYhz1p16wFbQSUmtHFu1fr3gZi/X84oBSSWA3t0g0LZunzGr94NSqMzmzvTrTe3z3g1AgC7V7PZx6ACIErYlwKE2FWclkublqPHVxJ+54OXJoFM8w7zV1Ptb0EY/7OuGePjElQ/pyQJq9nR8APdTHsDGs4+vPMDEuFWYCirn53N+tIxy7uNRjeaMTklplg1mK8RXRKSQkN/uzH/iIzgajUO4bbbfrErjGK8WctQfK7Jr+BAZN7FgT6mFcPwiFEOphdiD5j/aAAXG5a0bjK25YkTvvKDLGSYypiWQCAzgtmc6KG4ZxGm47OmYbFZ5ZypSon4QmZQJaY1AoApQCXNXpUiI02aJWFSkz0EEKUUJBSuVlSGzKQCQbHK4+IViq4hxtMxSZplpy0StDrIU6RVT9UA0L+V9IgsOH86z8MFZCEqJLq1OZRmOpwQVkKZ2YBrRb4rnAKwcuYiYlGJTMVMUSxKlMryy01ypclg1jrrz6VMyqKgwPxAKZqaFNXrpT9hh56mUymJNQAB5W816NQX1b0YO08ocyqnoz5zOxkyUfDQEJQg5VzBQufN5CSXCWbaGeYuN4mbghh1y1ysUtMtZlpYqUcxTlBBLOQC5+V45bwHipkTUzEgeVYWxJ+NDf2kXKmeNZjeccWiauYBMCZxSUhQXlEsKKiwyuE1KbqYA65TExdXfDORJ09WfGFMqWrzJwsohlhIAJWvZyCQNzFxxHhvDpSE/eAgJSkpSiwy7du94hy+eB4J8NAK0G5cZZRBV/a+UlLWrptGU5j5m+8AOgpN1MQWVf4Ro41sAHZ4g6EnnfAyEBEvyBnCUoVYC7gM1GiFivtAkpBIRMUWLAJZzb8RFbU6GOPTMUVKIClEmjaMBUFjqw9HpC5ONCKMNAkkjTrShJJ/PeLia0/NPPeKWlCUNJdIqPisXqRQGjU3ipkc2YlilUyjITdlFiCWXU5lAEZrfJouKxaFtmrQg6N2e/WI03CAAFJcG4oC7nfpv1i4aawU8rmB1OvxBlUcyQ5OoTWpIcAWJi9k8yzUEnKCBcpLHV2oxtQGvzipwB8JeZSczFJOztcuakZrOKvF59nfDJWJxkhMz4c6lsQHIljMBnuQVA02e94DqvCJyk4eR4rhc7KoghiApsoUN2IfqYLHTUzFKIILkv0AJDfJoHH/PmUk1zJyHsXcdBv0jjvN3Ma5mJHgTFeSpmJLGYrcEfgGgF6mtImJHQ8RjVpWSk02IcH0ibhsdLX/qJKD/cmqf3Ec44bzvMSAmejxRUZkhlU3DBJ+UbDgvGcNiP9KYnN/YpgoNfympFb1EJEtsaY8PcAoIUk7NFVxTBJWhSFpdKgQUnUGH5MlSS6CR2iWjHqtMSFD2P7RruM9fjh/GuV5+GUopSpcoOy018pDMoCoLX0iiyijEEmjB7va1dLR6STgJUz/TXlV/aqh+veKmRyVJXiRNmSUhUshWYBsytHait61pFalc/xfIIk8PXiJq1pnhGfICMiRfIqjk+tD2c4KOxfa9xYS5PgJNVNm9at7A+4jjoiT00JZYsbwIDwIolzZ5URmchgGewSGSOwhrSCMLUB/O/trAITehrr9a6QYBUaO5MEmWTYGl+ndrXg8xHT9YBQcBnpcag6U0hLfXWFTp5UXJ7DaLLljhJxWKkyAD51BzslPmUf/qPnEHR+SuHjC8NM5dFz/wCp/wABSWn1Dq/5Rk+M43LLmLd1K8qTqM+ncJrG455xeZSMNLDJF2tlR5WbRmPy3jlvMuKZQQKgAk91Ut2HzjHHu61VVLlFVHa77AJFexbe8XnD8YuUklJRlAsRVhUsA9U5tCB8UURVRT62As9NRQUIMLTP8oalbOfMGOne9do2ykzsSpc0qPlUs6bM1rCjO8JlYss1wTrQDYvo1D6axHTOIL0GrMKs7UF6/nAUWoR6D/NDAPZaEhQYAOxAJcsGD1NfQQF0a5c1FOo+h/mG1TSoAGpAbag/M/vElCNsprShbd37paltxAO4GYULdLug5goM4/CS/TMA3eH5mJUWZRSpNQQWF8wqCTQ1HZ9IiM26nDB6sLhn7GEpnuU61Ao9a1uLnNAa/A8bAwxw/hkzVH46k3qgAjzEqGY5rV7RnZoKSXYgEtUUJ8rhQJcCpFNO8ITMOZmSxBSC9NHI39fk8V61HqAGf8WUFjTbURBKmLJUxUzuzksLawwqbegPTev9vt3hgEs5HobWo8LWt002Z/K9KlwKm9CdABpFBrmEu1txalP1ELl4kgtVhd9u2kRlKoOvQjUu0GulT0YGrgi/62gLmdizNId89Go9Dc9akUi85P4sMPjkTZnwOSopIdlJyksb/FmI7xi5ZyqpUMHYnWvv0iXgF5vKbVV2q1TqwAPvBHRububUzU+BhlESq5lqSQVg6BNSE3d2dtr84LPdq9Pyi2XMcKuKFnZ6nsz1119oqyXJy1NqA7EbdgX1MRTcynxPlLnYh9nodPdtiEKSQoEtQg/FdiWYh66UfSHCp03voTWurNYV2uIXikjUC7uGc6XcjaKLDD8245MvKmeejpCldAFFJhs8wYzOD96mFT0Gah7oFGLOx07xXpQRRySDTKWcuLqFD6OYTPYF2D0LEqpsB1pV4GNxwv7QJiQ2Jk50iniSsoU43Q+U62IjqeBx/wD6WUtJJMwBYzAvlUHFDaje8eeJUnMQgApClM4cBjcEVZn1LWtHc+beMy8HKclOYSyJKCQMxHqKAAP8qxKmSOUfaVjAvFFLklIdZdwFqNujAJ94yRNBeHcRNUpalEutSiVHcmp13htSP5+veLJikEwIAECKH62gwBftTeFkvttCG2gDlfF/1OKdXH6weKW6jf1Ln3hADmCywAA94699i3BMsudi1MCt5UstVKU1mKfZ2H/ExyrAYRU2YiVLDzFqCEjdSiw9I9D8UlowHDUykf2iSjckVWr1MY5esWOe8Wn5pk6eKAnKk7JT/ADltI5di5+dalblx20HtG15qxHhyigXyhJ/3Kqr5PGFAi8YUoJ+fWFithVrfttCIWCx0ceo+usaQsTjly/huRVns7WdiQ8Ap2djZ2D+rwSVKAuQC29gXEGUN9fTxAsK8rg+gJ06M2vyhyXiKM7Amwe1NNDQephoAM7O933F2bRiPnCCvrASsxZgDWtm0bfej0t1hNWDaBgAHdzpuHJ3hiUs1DPRiOjvfSsOCaq5PatRmLkgWYuaW9oBQFCw92d+xMMrW/Q/L20pD2YMKUqz3b94aUC+hF77/T+8AgLDh/50hQFWDnYAV7QJMsqLAbn2BJJ7AGEK7H6+jAKb1+fem1DXtvBLLMRtr9bNSAVWf8hqen1SEoW1j2MApX5joPTpp84n8MKRnch2d/m2r2Ft4gLVQfM7m/yr8oXMml9BQgkC/f3Z4CSvFgGgCv8AcPm0NqmUd2YhgBcGtSDTWgiKlZ27/wCdNLQohtaaf4gH5M2hBD+vf+D6dYczmmUvppav00RXqwftSo779O0KlTcpJ6EVY0Zm/nSAkFhWhuNNrsemuhrRoWpTuFFwAWYM5LkG2++8RmOY7vbvakKE6wZiAR1NX8xN9qAaQBK63t+3yiTiZzgFalqVlABNSBZr/DQMLQMMAokt8rHtra0M4yaaCjV2aorpTt7QEdqjb36094NUu9frSsEF3MLWXDBrv1O9tNW9ooYUD1gQ4u+0CA1fOPLasJNIug/CaO0ZpaYECJEhlSt4MQIEVXTPsU4GJmJXiVVTIACLVmzAQD0YOfWNxz9iknEy5JDokIzKG6jX9IKBGL7PpxLm/FFUxu6i+5MUSBu7dIOBGp6CgKQAYECKFBX5fV4B3MCBAEo+kEgUO/5wUCAcMvyBRsXApqL/AJj3g0k1qxb3p+dYECIApFHB7s9H0resEpd9j2pAgQCP594BO7W2v/PWCgRQM300GGPp8/qsCBAAKJ7Vp/EKK6j50f5GBAiBKVfrT694CjVz9ftAgRQB2f61g3goEAvNev1vAB1If6YfvBQICbhCEoro5I0Lb17RDzFR/gd4ECATqwoYUSfiFNKaFj+gMCBADMRR4ECBAf/Z"/>
          <p:cNvSpPr>
            <a:spLocks noChangeAspect="1" noChangeArrowheads="1"/>
          </p:cNvSpPr>
          <p:nvPr/>
        </p:nvSpPr>
        <p:spPr bwMode="auto">
          <a:xfrm>
            <a:off x="155575" y="-1524000"/>
            <a:ext cx="476250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5131" name="Picture 11" descr="C:\Users\angel_000\Desktop\about-heroin-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048" y="5618899"/>
            <a:ext cx="1524000" cy="1017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33" name="Picture 13" descr="http://dianabol-shop.net/50-large/anabol-5-mg-tabletter-1000-flikar-rutan-brittiska-sjukstugan-persikofargad-dianabol-forsaljning-kop-online-legit-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589240"/>
            <a:ext cx="1047246" cy="104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296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1979712" y="404664"/>
            <a:ext cx="692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>
                <a:latin typeface="Arial Narrow" panose="020B0606020202030204" pitchFamily="34" charset="0"/>
              </a:rPr>
              <a:t>Narkotika  - förekomst av problem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1187624" y="1005169"/>
            <a:ext cx="7640380" cy="487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6666"/>
              </a:buClr>
            </a:pPr>
            <a:endParaRPr lang="sv-SE" altLang="sv-SE" sz="24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buClr>
                <a:srgbClr val="006666"/>
              </a:buClr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50 000 personer - missbruk och beroende</a:t>
            </a:r>
          </a:p>
          <a:p>
            <a:pPr>
              <a:lnSpc>
                <a:spcPct val="90000"/>
              </a:lnSpc>
              <a:buClr>
                <a:srgbClr val="006666"/>
              </a:buClr>
            </a:pPr>
            <a:r>
              <a:rPr lang="sv-SE" altLang="sv-SE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Varav:</a:t>
            </a:r>
          </a:p>
          <a:p>
            <a:pPr marL="342900" indent="-342900">
              <a:lnSpc>
                <a:spcPct val="90000"/>
              </a:lnSpc>
              <a:buClr>
                <a:srgbClr val="006666"/>
              </a:buClr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45 000 personer – beroende</a:t>
            </a:r>
          </a:p>
          <a:p>
            <a:pPr marL="342900" indent="-342900">
              <a:lnSpc>
                <a:spcPct val="90000"/>
              </a:lnSpc>
              <a:buClr>
                <a:srgbClr val="006666"/>
              </a:buClr>
              <a:buFont typeface="Arial" panose="020B0604020202020204" pitchFamily="34" charset="0"/>
              <a:buChar char="•"/>
            </a:pPr>
            <a:endParaRPr lang="sv-SE" altLang="sv-SE" sz="24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buClr>
                <a:srgbClr val="006666"/>
              </a:buClr>
              <a:buFont typeface="Arial" panose="020B0604020202020204" pitchFamily="34" charset="0"/>
              <a:buChar char="•"/>
            </a:pPr>
            <a:r>
              <a:rPr lang="sv-SE" altLang="sv-SE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Cannabis är den vanligaste drogen</a:t>
            </a:r>
            <a:endParaRPr lang="sv-SE" altLang="sv-SE" sz="20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4% av befolkningen 16-64 uppger att de använt cannabis, någon gång det senaste året.</a:t>
            </a:r>
          </a:p>
          <a:p>
            <a:pPr marL="342900" indent="-342900" eaLnBrk="1" hangingPunct="1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70 000 personer har använt cannabis den senaste månaden.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sv-SE" altLang="sv-SE" sz="2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400" dirty="0"/>
              <a:t>Ca 20000 barn växer upp med någon vuxen som missbrukar narkotika.</a:t>
            </a:r>
            <a:endParaRPr lang="sv-SE" altLang="sv-SE" sz="2400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5448392" y="5949279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sz="1400" dirty="0">
                <a:solidFill>
                  <a:srgbClr val="000000"/>
                </a:solidFill>
                <a:latin typeface="Arial Narrow" panose="020B0606020202030204" pitchFamily="34" charset="0"/>
              </a:rPr>
              <a:t>STAD 2014, Rapportnr:55</a:t>
            </a:r>
          </a:p>
          <a:p>
            <a:r>
              <a:rPr lang="sv-SE" altLang="sv-SE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Drogutvecklingen i Sverige 2011, CAN (2012),</a:t>
            </a:r>
          </a:p>
          <a:p>
            <a:r>
              <a:rPr lang="sv-SE" altLang="sv-SE" sz="16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Nationella folkhälsoenkäten 2018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419886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/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1052736"/>
            <a:ext cx="8496944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340 000 – riskabelt spelande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45000 – Spelproblem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31000 - Beroende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68000 barn bor med någon vuxen, som har spelproblem.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Folkhälsomyndigheten 2018. Socialstyrelsen 2018</a:t>
            </a:r>
          </a:p>
        </p:txBody>
      </p:sp>
    </p:spTree>
    <p:extLst>
      <p:ext uri="{BB962C8B-B14F-4D97-AF65-F5344CB8AC3E}">
        <p14:creationId xmlns:p14="http://schemas.microsoft.com/office/powerpoint/2010/main" val="44785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2257425"/>
            <a:ext cx="2006600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299" name="Text Box 6"/>
          <p:cNvSpPr txBox="1">
            <a:spLocks noChangeArrowheads="1"/>
          </p:cNvSpPr>
          <p:nvPr/>
        </p:nvSpPr>
        <p:spPr bwMode="auto">
          <a:xfrm>
            <a:off x="2201863" y="1524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altLang="sv-SE" sz="2400">
              <a:latin typeface="Times" charset="0"/>
            </a:endParaRPr>
          </a:p>
        </p:txBody>
      </p:sp>
      <p:sp>
        <p:nvSpPr>
          <p:cNvPr id="55300" name="Rectangle 9"/>
          <p:cNvSpPr>
            <a:spLocks noChangeArrowheads="1"/>
          </p:cNvSpPr>
          <p:nvPr/>
        </p:nvSpPr>
        <p:spPr bwMode="auto">
          <a:xfrm>
            <a:off x="1951037" y="454780"/>
            <a:ext cx="5592763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b="1" dirty="0">
                <a:solidFill>
                  <a:srgbClr val="000000"/>
                </a:solidFill>
              </a:rPr>
              <a:t>Beroendeproblem - orsaker</a:t>
            </a:r>
          </a:p>
        </p:txBody>
      </p:sp>
      <p:sp>
        <p:nvSpPr>
          <p:cNvPr id="55301" name="Rectangle 10"/>
          <p:cNvSpPr>
            <a:spLocks noChangeArrowheads="1"/>
          </p:cNvSpPr>
          <p:nvPr/>
        </p:nvSpPr>
        <p:spPr bwMode="auto">
          <a:xfrm>
            <a:off x="6124575" y="100013"/>
            <a:ext cx="57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8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2" name="Rectangle 11"/>
          <p:cNvSpPr>
            <a:spLocks noChangeArrowheads="1"/>
          </p:cNvSpPr>
          <p:nvPr/>
        </p:nvSpPr>
        <p:spPr bwMode="auto">
          <a:xfrm>
            <a:off x="4591050" y="363538"/>
            <a:ext cx="571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8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3" name="Rectangle 12"/>
          <p:cNvSpPr>
            <a:spLocks noChangeArrowheads="1"/>
          </p:cNvSpPr>
          <p:nvPr/>
        </p:nvSpPr>
        <p:spPr bwMode="auto">
          <a:xfrm>
            <a:off x="4591050" y="6238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4" name="Rectangle 13"/>
          <p:cNvSpPr>
            <a:spLocks noChangeArrowheads="1"/>
          </p:cNvSpPr>
          <p:nvPr/>
        </p:nvSpPr>
        <p:spPr bwMode="auto">
          <a:xfrm>
            <a:off x="3426723" y="1489075"/>
            <a:ext cx="2441374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rgbClr val="000000"/>
                </a:solidFill>
                <a:latin typeface="Arial Narrow" pitchFamily="34" charset="0"/>
              </a:rPr>
              <a:t>Konstitutionella/genetiska 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dirty="0">
                <a:solidFill>
                  <a:srgbClr val="000000"/>
                </a:solidFill>
                <a:latin typeface="Arial Narrow" pitchFamily="34" charset="0"/>
              </a:rPr>
              <a:t>faktorer</a:t>
            </a:r>
            <a:endParaRPr lang="sv-SE" altLang="sv-SE" sz="2000" dirty="0">
              <a:latin typeface="Arial Narrow" pitchFamily="34" charset="0"/>
            </a:endParaRPr>
          </a:p>
        </p:txBody>
      </p:sp>
      <p:sp>
        <p:nvSpPr>
          <p:cNvPr id="55305" name="Rectangle 14"/>
          <p:cNvSpPr>
            <a:spLocks noChangeArrowheads="1"/>
          </p:cNvSpPr>
          <p:nvPr/>
        </p:nvSpPr>
        <p:spPr bwMode="auto">
          <a:xfrm>
            <a:off x="5570538" y="11318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6" name="Rectangle 16"/>
          <p:cNvSpPr>
            <a:spLocks noChangeArrowheads="1"/>
          </p:cNvSpPr>
          <p:nvPr/>
        </p:nvSpPr>
        <p:spPr bwMode="auto">
          <a:xfrm>
            <a:off x="5116513" y="130651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7" name="Rectangle 17"/>
          <p:cNvSpPr>
            <a:spLocks noChangeArrowheads="1"/>
          </p:cNvSpPr>
          <p:nvPr/>
        </p:nvSpPr>
        <p:spPr bwMode="auto">
          <a:xfrm>
            <a:off x="4591050" y="14827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8" name="Rectangle 18"/>
          <p:cNvSpPr>
            <a:spLocks noChangeArrowheads="1"/>
          </p:cNvSpPr>
          <p:nvPr/>
        </p:nvSpPr>
        <p:spPr bwMode="auto">
          <a:xfrm>
            <a:off x="4591050" y="1657350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09" name="Rectangle 19"/>
          <p:cNvSpPr>
            <a:spLocks noChangeArrowheads="1"/>
          </p:cNvSpPr>
          <p:nvPr/>
        </p:nvSpPr>
        <p:spPr bwMode="auto">
          <a:xfrm>
            <a:off x="4591050" y="183197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0" name="Rectangle 21"/>
          <p:cNvSpPr>
            <a:spLocks noChangeArrowheads="1"/>
          </p:cNvSpPr>
          <p:nvPr/>
        </p:nvSpPr>
        <p:spPr bwMode="auto">
          <a:xfrm>
            <a:off x="6702425" y="20081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1" name="Rectangle 22"/>
          <p:cNvSpPr>
            <a:spLocks noChangeArrowheads="1"/>
          </p:cNvSpPr>
          <p:nvPr/>
        </p:nvSpPr>
        <p:spPr bwMode="auto">
          <a:xfrm>
            <a:off x="4591050" y="218281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2" name="Rectangle 23"/>
          <p:cNvSpPr>
            <a:spLocks noChangeArrowheads="1"/>
          </p:cNvSpPr>
          <p:nvPr/>
        </p:nvSpPr>
        <p:spPr bwMode="auto">
          <a:xfrm>
            <a:off x="4591050" y="235743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3" name="Rectangle 24"/>
          <p:cNvSpPr>
            <a:spLocks noChangeArrowheads="1"/>
          </p:cNvSpPr>
          <p:nvPr/>
        </p:nvSpPr>
        <p:spPr bwMode="auto">
          <a:xfrm>
            <a:off x="4591050" y="253206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4" name="Rectangle 29"/>
          <p:cNvSpPr>
            <a:spLocks noChangeArrowheads="1"/>
          </p:cNvSpPr>
          <p:nvPr/>
        </p:nvSpPr>
        <p:spPr bwMode="auto">
          <a:xfrm>
            <a:off x="7394575" y="2882900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5" name="Rectangle 30"/>
          <p:cNvSpPr>
            <a:spLocks noChangeArrowheads="1"/>
          </p:cNvSpPr>
          <p:nvPr/>
        </p:nvSpPr>
        <p:spPr bwMode="auto">
          <a:xfrm>
            <a:off x="4591050" y="30575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6" name="Rectangle 31"/>
          <p:cNvSpPr>
            <a:spLocks noChangeArrowheads="1"/>
          </p:cNvSpPr>
          <p:nvPr/>
        </p:nvSpPr>
        <p:spPr bwMode="auto">
          <a:xfrm>
            <a:off x="4591050" y="3232150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7" name="Rectangle 32"/>
          <p:cNvSpPr>
            <a:spLocks noChangeArrowheads="1"/>
          </p:cNvSpPr>
          <p:nvPr/>
        </p:nvSpPr>
        <p:spPr bwMode="auto">
          <a:xfrm>
            <a:off x="4591050" y="340836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8" name="Rectangle 34"/>
          <p:cNvSpPr>
            <a:spLocks noChangeArrowheads="1"/>
          </p:cNvSpPr>
          <p:nvPr/>
        </p:nvSpPr>
        <p:spPr bwMode="auto">
          <a:xfrm>
            <a:off x="7735888" y="35829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19" name="Rectangle 37"/>
          <p:cNvSpPr>
            <a:spLocks noChangeArrowheads="1"/>
          </p:cNvSpPr>
          <p:nvPr/>
        </p:nvSpPr>
        <p:spPr bwMode="auto">
          <a:xfrm>
            <a:off x="7748588" y="375761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0" name="Rectangle 39"/>
          <p:cNvSpPr>
            <a:spLocks noChangeArrowheads="1"/>
          </p:cNvSpPr>
          <p:nvPr/>
        </p:nvSpPr>
        <p:spPr bwMode="auto">
          <a:xfrm>
            <a:off x="7496175" y="393223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1" name="Rectangle 40"/>
          <p:cNvSpPr>
            <a:spLocks noChangeArrowheads="1"/>
          </p:cNvSpPr>
          <p:nvPr/>
        </p:nvSpPr>
        <p:spPr bwMode="auto">
          <a:xfrm>
            <a:off x="4591050" y="4108450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2" name="Rectangle 41"/>
          <p:cNvSpPr>
            <a:spLocks noChangeArrowheads="1"/>
          </p:cNvSpPr>
          <p:nvPr/>
        </p:nvSpPr>
        <p:spPr bwMode="auto">
          <a:xfrm>
            <a:off x="4591050" y="428307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3" name="Rectangle 42"/>
          <p:cNvSpPr>
            <a:spLocks noChangeArrowheads="1"/>
          </p:cNvSpPr>
          <p:nvPr/>
        </p:nvSpPr>
        <p:spPr bwMode="auto">
          <a:xfrm>
            <a:off x="4591050" y="4457700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4" name="Rectangle 44"/>
          <p:cNvSpPr>
            <a:spLocks noChangeArrowheads="1"/>
          </p:cNvSpPr>
          <p:nvPr/>
        </p:nvSpPr>
        <p:spPr bwMode="auto">
          <a:xfrm>
            <a:off x="7416800" y="46323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5" name="Rectangle 47"/>
          <p:cNvSpPr>
            <a:spLocks noChangeArrowheads="1"/>
          </p:cNvSpPr>
          <p:nvPr/>
        </p:nvSpPr>
        <p:spPr bwMode="auto">
          <a:xfrm>
            <a:off x="7505700" y="480853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6" name="Rectangle 49"/>
          <p:cNvSpPr>
            <a:spLocks noChangeArrowheads="1"/>
          </p:cNvSpPr>
          <p:nvPr/>
        </p:nvSpPr>
        <p:spPr bwMode="auto">
          <a:xfrm>
            <a:off x="7483475" y="4983163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7" name="Rectangle 50"/>
          <p:cNvSpPr>
            <a:spLocks noChangeArrowheads="1"/>
          </p:cNvSpPr>
          <p:nvPr/>
        </p:nvSpPr>
        <p:spPr bwMode="auto">
          <a:xfrm>
            <a:off x="4591050" y="5157788"/>
            <a:ext cx="381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28" name="Rectangle 51"/>
          <p:cNvSpPr>
            <a:spLocks noChangeArrowheads="1"/>
          </p:cNvSpPr>
          <p:nvPr/>
        </p:nvSpPr>
        <p:spPr bwMode="auto">
          <a:xfrm>
            <a:off x="4591050" y="5332413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29" name="Rectangle 52"/>
          <p:cNvSpPr>
            <a:spLocks noChangeArrowheads="1"/>
          </p:cNvSpPr>
          <p:nvPr/>
        </p:nvSpPr>
        <p:spPr bwMode="auto">
          <a:xfrm>
            <a:off x="4591050" y="5508625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0" name="Rectangle 54"/>
          <p:cNvSpPr>
            <a:spLocks noChangeArrowheads="1"/>
          </p:cNvSpPr>
          <p:nvPr/>
        </p:nvSpPr>
        <p:spPr bwMode="auto">
          <a:xfrm>
            <a:off x="6762750" y="5683250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1" name="Rectangle 57"/>
          <p:cNvSpPr>
            <a:spLocks noChangeArrowheads="1"/>
          </p:cNvSpPr>
          <p:nvPr/>
        </p:nvSpPr>
        <p:spPr bwMode="auto">
          <a:xfrm>
            <a:off x="6884988" y="5857875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2" name="Rectangle 58"/>
          <p:cNvSpPr>
            <a:spLocks noChangeArrowheads="1"/>
          </p:cNvSpPr>
          <p:nvPr/>
        </p:nvSpPr>
        <p:spPr bwMode="auto">
          <a:xfrm>
            <a:off x="4591050" y="6032500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3" name="Rectangle 59"/>
          <p:cNvSpPr>
            <a:spLocks noChangeArrowheads="1"/>
          </p:cNvSpPr>
          <p:nvPr/>
        </p:nvSpPr>
        <p:spPr bwMode="auto">
          <a:xfrm>
            <a:off x="4591050" y="6208713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4" name="Rectangle 60"/>
          <p:cNvSpPr>
            <a:spLocks noChangeArrowheads="1"/>
          </p:cNvSpPr>
          <p:nvPr/>
        </p:nvSpPr>
        <p:spPr bwMode="auto">
          <a:xfrm>
            <a:off x="4591050" y="6383338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5" name="Rectangle 62"/>
          <p:cNvSpPr>
            <a:spLocks noChangeArrowheads="1"/>
          </p:cNvSpPr>
          <p:nvPr/>
        </p:nvSpPr>
        <p:spPr bwMode="auto">
          <a:xfrm>
            <a:off x="5010150" y="6557963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6" name="Rectangle 64"/>
          <p:cNvSpPr>
            <a:spLocks noChangeArrowheads="1"/>
          </p:cNvSpPr>
          <p:nvPr/>
        </p:nvSpPr>
        <p:spPr bwMode="auto">
          <a:xfrm>
            <a:off x="5111750" y="6399213"/>
            <a:ext cx="5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 b="1">
                <a:solidFill>
                  <a:srgbClr val="000000"/>
                </a:solidFill>
                <a:latin typeface="Arial Narrow" pitchFamily="34" charset="0"/>
              </a:rPr>
              <a:t> 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7" name="Rectangle 65"/>
          <p:cNvSpPr>
            <a:spLocks noChangeArrowheads="1"/>
          </p:cNvSpPr>
          <p:nvPr/>
        </p:nvSpPr>
        <p:spPr bwMode="auto">
          <a:xfrm>
            <a:off x="4591050" y="6575425"/>
            <a:ext cx="381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1200" b="1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sv-SE" altLang="sv-SE" sz="1800"/>
          </a:p>
        </p:txBody>
      </p:sp>
      <p:sp>
        <p:nvSpPr>
          <p:cNvPr id="55338" name="Rectangle 66"/>
          <p:cNvSpPr>
            <a:spLocks noChangeArrowheads="1"/>
          </p:cNvSpPr>
          <p:nvPr/>
        </p:nvSpPr>
        <p:spPr bwMode="auto">
          <a:xfrm>
            <a:off x="5627688" y="1952625"/>
            <a:ext cx="5540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Familj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39" name="Rectangle 67"/>
          <p:cNvSpPr>
            <a:spLocks noChangeArrowheads="1"/>
          </p:cNvSpPr>
          <p:nvPr/>
        </p:nvSpPr>
        <p:spPr bwMode="auto">
          <a:xfrm>
            <a:off x="2711450" y="1952625"/>
            <a:ext cx="857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Kamrater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0" name="Rectangle 68"/>
          <p:cNvSpPr>
            <a:spLocks noChangeArrowheads="1"/>
          </p:cNvSpPr>
          <p:nvPr/>
        </p:nvSpPr>
        <p:spPr bwMode="auto">
          <a:xfrm>
            <a:off x="6124575" y="2578100"/>
            <a:ext cx="10874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Samhällets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normer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1" name="Rectangle 69"/>
          <p:cNvSpPr>
            <a:spLocks noChangeArrowheads="1"/>
          </p:cNvSpPr>
          <p:nvPr/>
        </p:nvSpPr>
        <p:spPr bwMode="auto">
          <a:xfrm>
            <a:off x="2438400" y="2532063"/>
            <a:ext cx="54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Kultur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2" name="Rectangle 70"/>
          <p:cNvSpPr>
            <a:spLocks noChangeArrowheads="1"/>
          </p:cNvSpPr>
          <p:nvPr/>
        </p:nvSpPr>
        <p:spPr bwMode="auto">
          <a:xfrm>
            <a:off x="2093913" y="3232150"/>
            <a:ext cx="8556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Tillgång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till droger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3" name="Rectangle 71"/>
          <p:cNvSpPr>
            <a:spLocks noChangeArrowheads="1"/>
          </p:cNvSpPr>
          <p:nvPr/>
        </p:nvSpPr>
        <p:spPr bwMode="auto">
          <a:xfrm>
            <a:off x="5962650" y="3475038"/>
            <a:ext cx="12493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Samhälleliga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strukturella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faktorer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4" name="Rectangle 72"/>
          <p:cNvSpPr>
            <a:spLocks noChangeArrowheads="1"/>
          </p:cNvSpPr>
          <p:nvPr/>
        </p:nvSpPr>
        <p:spPr bwMode="auto">
          <a:xfrm>
            <a:off x="2074863" y="4121150"/>
            <a:ext cx="1076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Existentiell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problematik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5" name="Rectangle 73"/>
          <p:cNvSpPr>
            <a:spLocks noChangeArrowheads="1"/>
          </p:cNvSpPr>
          <p:nvPr/>
        </p:nvSpPr>
        <p:spPr bwMode="auto">
          <a:xfrm>
            <a:off x="5703888" y="4808538"/>
            <a:ext cx="15081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Psykisk störning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sjukdom</a:t>
            </a:r>
            <a:endParaRPr lang="sv-SE" altLang="sv-SE" sz="2000">
              <a:latin typeface="Arial Narrow" pitchFamily="34" charset="0"/>
            </a:endParaRPr>
          </a:p>
        </p:txBody>
      </p:sp>
      <p:sp>
        <p:nvSpPr>
          <p:cNvPr id="55346" name="Rectangle 74"/>
          <p:cNvSpPr>
            <a:spLocks noChangeArrowheads="1"/>
          </p:cNvSpPr>
          <p:nvPr/>
        </p:nvSpPr>
        <p:spPr bwMode="auto">
          <a:xfrm>
            <a:off x="2201863" y="5068888"/>
            <a:ext cx="1158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Kris/stress</a:t>
            </a:r>
          </a:p>
        </p:txBody>
      </p:sp>
      <p:sp>
        <p:nvSpPr>
          <p:cNvPr id="55347" name="Rectangle 75"/>
          <p:cNvSpPr>
            <a:spLocks noChangeArrowheads="1"/>
          </p:cNvSpPr>
          <p:nvPr/>
        </p:nvSpPr>
        <p:spPr bwMode="auto">
          <a:xfrm>
            <a:off x="2752725" y="5686425"/>
            <a:ext cx="1065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Fysiskt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beroende</a:t>
            </a:r>
          </a:p>
        </p:txBody>
      </p:sp>
      <p:sp>
        <p:nvSpPr>
          <p:cNvPr id="55348" name="Rectangle 76"/>
          <p:cNvSpPr>
            <a:spLocks noChangeArrowheads="1"/>
          </p:cNvSpPr>
          <p:nvPr/>
        </p:nvSpPr>
        <p:spPr bwMode="auto">
          <a:xfrm>
            <a:off x="4114800" y="5832475"/>
            <a:ext cx="1065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Psykiskt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beroende</a:t>
            </a:r>
          </a:p>
        </p:txBody>
      </p:sp>
      <p:sp>
        <p:nvSpPr>
          <p:cNvPr id="55349" name="Rectangle 77"/>
          <p:cNvSpPr>
            <a:spLocks noChangeArrowheads="1"/>
          </p:cNvSpPr>
          <p:nvPr/>
        </p:nvSpPr>
        <p:spPr bwMode="auto">
          <a:xfrm>
            <a:off x="5591175" y="5665788"/>
            <a:ext cx="10652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Socialt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000">
                <a:solidFill>
                  <a:srgbClr val="000000"/>
                </a:solidFill>
                <a:latin typeface="Arial Narrow" pitchFamily="34" charset="0"/>
              </a:rPr>
              <a:t>beroende</a:t>
            </a:r>
          </a:p>
        </p:txBody>
      </p:sp>
    </p:spTree>
    <p:extLst>
      <p:ext uri="{BB962C8B-B14F-4D97-AF65-F5344CB8AC3E}">
        <p14:creationId xmlns:p14="http://schemas.microsoft.com/office/powerpoint/2010/main" val="260515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38312" y="653148"/>
            <a:ext cx="6948488" cy="941388"/>
          </a:xfrm>
        </p:spPr>
        <p:txBody>
          <a:bodyPr/>
          <a:lstStyle/>
          <a:p>
            <a:pPr eaLnBrk="1" hangingPunct="1"/>
            <a:r>
              <a:rPr lang="sv-SE" dirty="0">
                <a:latin typeface="Arial" charset="0"/>
              </a:rPr>
              <a:t>Barn i missbruksmiljöer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Separation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Oförutsägbarhet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Bristande kontinuitet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Otrygg anknytning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Ansvarstagande för förälder /syskon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Omvända roller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Brådmognad / otrygghet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Maktlöshet / behov av kontroll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dirty="0">
                <a:latin typeface="Arial" charset="0"/>
              </a:rPr>
              <a:t>Gränsöverskridande / övergrepp</a:t>
            </a:r>
          </a:p>
          <a:p>
            <a:pPr eaLnBrk="1" hangingPunct="1">
              <a:lnSpc>
                <a:spcPct val="90000"/>
              </a:lnSpc>
            </a:pPr>
            <a:endParaRPr lang="sv-SE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22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920000" cy="792163"/>
          </a:xfrm>
        </p:spPr>
        <p:txBody>
          <a:bodyPr/>
          <a:lstStyle/>
          <a:p>
            <a:r>
              <a:rPr lang="sv-SE" dirty="0"/>
              <a:t>Psykiatriska tillstånd och missbruk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2"/>
          </p:nvPr>
        </p:nvSpPr>
        <p:spPr>
          <a:xfrm>
            <a:off x="467544" y="1340768"/>
            <a:ext cx="7896921" cy="5112568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Ju allvarligare psykiatriskt tillstånd, desto större risk för att                            utveckla missbruk/beroende. (Schizofreni samt bipolär sjukdom ca 50%, livstidsprevalens)</a:t>
            </a:r>
          </a:p>
          <a:p>
            <a:pPr algn="l">
              <a:lnSpc>
                <a:spcPct val="80000"/>
              </a:lnSpc>
              <a:buNone/>
            </a:pPr>
            <a:endParaRPr lang="sv-SE" altLang="sv-SE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l">
              <a:lnSpc>
                <a:spcPct val="80000"/>
              </a:lnSpc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Ju mer omfattande missbruk/beroende desto högre förekomst av psykiatrisk tillstånd.</a:t>
            </a:r>
          </a:p>
          <a:p>
            <a:pPr algn="l">
              <a:lnSpc>
                <a:spcPct val="80000"/>
              </a:lnSpc>
              <a:buNone/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Personer som missbrukar narkotika har i högre grad psykiatriska tillstånd än de som missbrukar alkohol.</a:t>
            </a:r>
          </a:p>
          <a:p>
            <a:pPr algn="l">
              <a:lnSpc>
                <a:spcPct val="80000"/>
              </a:lnSpc>
              <a:buNone/>
            </a:pPr>
            <a:endParaRPr lang="sv-SE" altLang="sv-SE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l">
              <a:lnSpc>
                <a:spcPct val="80000"/>
              </a:lnSpc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Personer i behandling har högre förekomst av psykiatriska tillstånd än de som inte söker behandling.</a:t>
            </a:r>
          </a:p>
          <a:p>
            <a:pPr algn="l">
              <a:lnSpc>
                <a:spcPct val="80000"/>
              </a:lnSpc>
              <a:buNone/>
            </a:pPr>
            <a:endParaRPr lang="sv-SE" altLang="sv-SE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l">
              <a:lnSpc>
                <a:spcPct val="80000"/>
              </a:lnSpc>
            </a:pPr>
            <a:r>
              <a:rPr lang="sv-SE" altLang="sv-SE" sz="2400" dirty="0">
                <a:solidFill>
                  <a:schemeClr val="tx1"/>
                </a:solidFill>
                <a:latin typeface="Arial Narrow" panose="020B0606020202030204" pitchFamily="34" charset="0"/>
              </a:rPr>
              <a:t>De vanligaste psykiatriska tillstånden hos personer som missbrukar, depression, ångest och personlighetsstörning.</a:t>
            </a:r>
          </a:p>
          <a:p>
            <a:pPr algn="l"/>
            <a:endParaRPr lang="sv-SE" altLang="sv-SE" dirty="0">
              <a:solidFill>
                <a:schemeClr val="tx1"/>
              </a:solidFill>
            </a:endParaRPr>
          </a:p>
          <a:p>
            <a:pPr algn="l"/>
            <a:endParaRPr lang="sv-SE" alt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4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0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om presentation">
  <a:themeElements>
    <a:clrScheme name="Tom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m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2303</Words>
  <Application>Microsoft Office PowerPoint</Application>
  <PresentationFormat>Bildspel på skärmen (4:3)</PresentationFormat>
  <Paragraphs>540</Paragraphs>
  <Slides>48</Slides>
  <Notes>15</Notes>
  <HiddenSlides>0</HiddenSlides>
  <MMClips>0</MMClips>
  <ScaleCrop>false</ScaleCrop>
  <HeadingPairs>
    <vt:vector size="8" baseType="variant">
      <vt:variant>
        <vt:lpstr>Använt teckensnitt</vt:lpstr>
      </vt:variant>
      <vt:variant>
        <vt:i4>9</vt:i4>
      </vt:variant>
      <vt:variant>
        <vt:lpstr>Tema</vt:lpstr>
      </vt:variant>
      <vt:variant>
        <vt:i4>2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48</vt:i4>
      </vt:variant>
    </vt:vector>
  </HeadingPairs>
  <TitlesOfParts>
    <vt:vector size="61" baseType="lpstr">
      <vt:lpstr>Arial</vt:lpstr>
      <vt:lpstr>Arial Narrow</vt:lpstr>
      <vt:lpstr>Calibri</vt:lpstr>
      <vt:lpstr>Comic Sans MS</vt:lpstr>
      <vt:lpstr>Lucida Grande</vt:lpstr>
      <vt:lpstr>Times</vt:lpstr>
      <vt:lpstr>Times New Roman</vt:lpstr>
      <vt:lpstr>Verdana</vt:lpstr>
      <vt:lpstr>Wingdings</vt:lpstr>
      <vt:lpstr>Office-tema</vt:lpstr>
      <vt:lpstr>Tom presentation</vt:lpstr>
      <vt:lpstr>Document</vt:lpstr>
      <vt:lpstr>Dokument</vt:lpstr>
      <vt:lpstr>PowerPoint-presentation</vt:lpstr>
      <vt:lpstr>Begrepp</vt:lpstr>
      <vt:lpstr> Varför används alkohol och andra droger? </vt:lpstr>
      <vt:lpstr>Beroende ett folkhälsoproblem</vt:lpstr>
      <vt:lpstr>PowerPoint-presentation</vt:lpstr>
      <vt:lpstr>Spel</vt:lpstr>
      <vt:lpstr>PowerPoint-presentation</vt:lpstr>
      <vt:lpstr>Barn i missbruksmiljöer</vt:lpstr>
      <vt:lpstr>Psykiatriska tillstånd och missbruk</vt:lpstr>
      <vt:lpstr>Ätstörning  och missbruk Komorbiditet  Kliniska grupper</vt:lpstr>
      <vt:lpstr>Psykiska symtom är inte alltid underliggande psykisk störning/sjukdom!</vt:lpstr>
      <vt:lpstr>Var möter vården människor med beroende?</vt:lpstr>
      <vt:lpstr>  Ansvar för  missbruks- och beroendevård   </vt:lpstr>
      <vt:lpstr>Beroende är en psykiatrisk diagnos</vt:lpstr>
      <vt:lpstr>Beroendesyndrom (F 10.2)  tre eller fler av nedanstående kriterier  under en och samma 12-mån.period </vt:lpstr>
      <vt:lpstr>Alkoholkonsumtionen i Sverige  1996 -2018 liter ren alkohol per person 15 år och äldre</vt:lpstr>
      <vt:lpstr>Ungdomar och narkotika</vt:lpstr>
      <vt:lpstr>PowerPoint-presentation</vt:lpstr>
      <vt:lpstr>PowerPoint-presentation</vt:lpstr>
      <vt:lpstr>Hjärnans belöningssystem </vt:lpstr>
      <vt:lpstr> Behandling vid psykiatrisk samsjuklighet  Nationella riktlinjer för missbruks- och beroendevård</vt:lpstr>
      <vt:lpstr>Psykisk ohälsa/missbruk</vt:lpstr>
      <vt:lpstr>PowerPoint-presentation</vt:lpstr>
      <vt:lpstr>Samsjuklighet hos klienter inom Kriminalvården</vt:lpstr>
      <vt:lpstr>Psykisk ohälsa/missbruk</vt:lpstr>
      <vt:lpstr>Självmord och försök</vt:lpstr>
      <vt:lpstr>Personlighetsstörning / Personlighetssyndrom</vt:lpstr>
      <vt:lpstr>PowerPoint-presentation</vt:lpstr>
      <vt:lpstr>PowerPoint-presentation</vt:lpstr>
      <vt:lpstr>PowerPoint-presentation</vt:lpstr>
      <vt:lpstr>Förekomst av Personlighetsstörningar/syndrom  (svensk psykiatri nr 9)</vt:lpstr>
      <vt:lpstr>Psykisk ohälsa/missbruk och ADHD</vt:lpstr>
      <vt:lpstr>Psykisk ohälsa/missbruk autismspektrum</vt:lpstr>
      <vt:lpstr>PTSD</vt:lpstr>
      <vt:lpstr>Psykoser</vt:lpstr>
      <vt:lpstr>PowerPoint-presentation</vt:lpstr>
      <vt:lpstr>Att sluta missbruka Uppgifter man behöver ta itu med helt eller delvis:</vt:lpstr>
      <vt:lpstr>“Självläkning”</vt:lpstr>
      <vt:lpstr>  HABILITERING / REHABILITERING  </vt:lpstr>
      <vt:lpstr>Behandling/Stöd</vt:lpstr>
      <vt:lpstr>PowerPoint-presentation</vt:lpstr>
      <vt:lpstr>Bedömning av vårdbehov/förhållningssätt</vt:lpstr>
      <vt:lpstr>Utredning: Aktivt missbruk, akut och postakut abstinens</vt:lpstr>
      <vt:lpstr>Vilka behandlingar har effekt</vt:lpstr>
      <vt:lpstr>Gynnsamma faktorer vid behandling</vt:lpstr>
      <vt:lpstr>PowerPoint-presentation</vt:lpstr>
      <vt:lpstr>PowerPoint-presentation</vt:lpstr>
      <vt:lpstr>Olika slags narkotiska preparat </vt:lpstr>
    </vt:vector>
  </TitlesOfParts>
  <Company>Landstinget Halland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Alborn Sven-Eric PSH LEDN</dc:creator>
  <cp:lastModifiedBy>Sven-Eric Alborn</cp:lastModifiedBy>
  <cp:revision>174</cp:revision>
  <cp:lastPrinted>2018-03-11T21:19:52Z</cp:lastPrinted>
  <dcterms:created xsi:type="dcterms:W3CDTF">2017-01-30T20:03:17Z</dcterms:created>
  <dcterms:modified xsi:type="dcterms:W3CDTF">2021-04-15T14:21:48Z</dcterms:modified>
</cp:coreProperties>
</file>